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402" r:id="rId4"/>
    <p:sldId id="465" r:id="rId5"/>
    <p:sldId id="428" r:id="rId6"/>
    <p:sldId id="444" r:id="rId7"/>
    <p:sldId id="445" r:id="rId8"/>
    <p:sldId id="447" r:id="rId9"/>
    <p:sldId id="400" r:id="rId10"/>
    <p:sldId id="489" r:id="rId11"/>
    <p:sldId id="480" r:id="rId12"/>
    <p:sldId id="474" r:id="rId13"/>
    <p:sldId id="481" r:id="rId14"/>
    <p:sldId id="490" r:id="rId15"/>
    <p:sldId id="497" r:id="rId16"/>
    <p:sldId id="491" r:id="rId17"/>
    <p:sldId id="475" r:id="rId18"/>
    <p:sldId id="478" r:id="rId19"/>
    <p:sldId id="492" r:id="rId20"/>
    <p:sldId id="493" r:id="rId21"/>
    <p:sldId id="487" r:id="rId22"/>
    <p:sldId id="494" r:id="rId23"/>
    <p:sldId id="498" r:id="rId24"/>
    <p:sldId id="488" r:id="rId25"/>
    <p:sldId id="49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anlong he" initials="yh" lastIdx="1" clrIdx="0">
    <p:extLst>
      <p:ext uri="{19B8F6BF-5375-455C-9EA6-DF929625EA0E}">
        <p15:presenceInfo xmlns:p15="http://schemas.microsoft.com/office/powerpoint/2012/main" userId="5acbfc73f2cc42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90759" autoAdjust="0"/>
  </p:normalViewPr>
  <p:slideViewPr>
    <p:cSldViewPr snapToGrid="0">
      <p:cViewPr varScale="1">
        <p:scale>
          <a:sx n="81" d="100"/>
          <a:sy n="81" d="100"/>
        </p:scale>
        <p:origin x="136"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D266D-22CC-42E9-9316-FE375CC06F97}" type="datetimeFigureOut">
              <a:rPr lang="zh-CN" altLang="en-US" smtClean="0"/>
              <a:t>2024/6/4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0D84C-B323-4C53-B30A-92FFF53D1ADA}" type="slidenum">
              <a:rPr lang="zh-CN" altLang="en-US" smtClean="0"/>
              <a:t>‹#›</a:t>
            </a:fld>
            <a:endParaRPr lang="zh-CN" altLang="en-US"/>
          </a:p>
        </p:txBody>
      </p:sp>
    </p:spTree>
    <p:extLst>
      <p:ext uri="{BB962C8B-B14F-4D97-AF65-F5344CB8AC3E}">
        <p14:creationId xmlns:p14="http://schemas.microsoft.com/office/powerpoint/2010/main" val="79120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4935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A0D84C-B323-4C53-B30A-92FFF53D1ADA}" type="slidenum">
              <a:rPr lang="zh-CN" altLang="en-US" smtClean="0"/>
              <a:t>12</a:t>
            </a:fld>
            <a:endParaRPr lang="zh-CN" altLang="en-US"/>
          </a:p>
        </p:txBody>
      </p:sp>
    </p:spTree>
    <p:extLst>
      <p:ext uri="{BB962C8B-B14F-4D97-AF65-F5344CB8AC3E}">
        <p14:creationId xmlns:p14="http://schemas.microsoft.com/office/powerpoint/2010/main" val="23872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A0D84C-B323-4C53-B30A-92FFF53D1ADA}" type="slidenum">
              <a:rPr lang="zh-CN" altLang="en-US" smtClean="0"/>
              <a:t>13</a:t>
            </a:fld>
            <a:endParaRPr lang="zh-CN" altLang="en-US"/>
          </a:p>
        </p:txBody>
      </p:sp>
    </p:spTree>
    <p:extLst>
      <p:ext uri="{BB962C8B-B14F-4D97-AF65-F5344CB8AC3E}">
        <p14:creationId xmlns:p14="http://schemas.microsoft.com/office/powerpoint/2010/main" val="132636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A0D84C-B323-4C53-B30A-92FFF53D1ADA}" type="slidenum">
              <a:rPr lang="zh-CN" altLang="en-US" smtClean="0"/>
              <a:t>16</a:t>
            </a:fld>
            <a:endParaRPr lang="zh-CN" altLang="en-US"/>
          </a:p>
        </p:txBody>
      </p:sp>
    </p:spTree>
    <p:extLst>
      <p:ext uri="{BB962C8B-B14F-4D97-AF65-F5344CB8AC3E}">
        <p14:creationId xmlns:p14="http://schemas.microsoft.com/office/powerpoint/2010/main" val="173462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3.1.1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3.1.2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的结果成功建立了一套筛选</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AEC1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成熟的方案。接着通过对已有的细胞生物学知识分析，我们确定了①基因表达</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信号转导</a:t>
            </a:r>
            <a:r>
              <a:rPr lang="zh-CN" altLang="zh-CN"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②新陈代谢</a:t>
            </a:r>
            <a:r>
              <a:rPr lang="zh-CN" altLang="zh-CN"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③机械力和细胞形态</a:t>
            </a:r>
            <a:r>
              <a:rPr lang="zh-CN" altLang="zh-CN"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④细胞所处微环境，这</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个方面作为筛选通路的范围。由于③的实现较为困难，目前暂时搁置。通过文献阅读，最终选择了左旋肉碱（可促进脂肪酸代谢）、高葡萄糖（可促进糖代谢）、</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LY90009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γ-</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secreatase</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抑制剂，</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Notch</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通路的抑制剂）、</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Jagged-1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Notch</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的配体，可激活</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Notch</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通路）和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TRULI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LATS1/2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的抑制剂，可防止</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YAP/TAZ</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被磷酸化修饰，进而促进</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YAP/TAZ</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入核发挥功能）作为第一批筛选的药物。与第八天换成分化培养基的同时添加药物，处理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天后收集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RNA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进行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RT-qPCR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进行读出。结果表明糖脂代谢的加强均可以提高</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Cav1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（显著）和</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Clic5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这两个膜蛋白的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mRNA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水平，而对其余标志物影响较小。而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LY90009</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Jagged-1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对于</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AEC1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成熟标志物的水平基本不影响，尽管有一组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Jagged-1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的生物学重复中的</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Rtkn2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Vegfa188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显著高表达，但实际上是那一组实验的铺板密度有所提升，可能间接推动了分化的进程，其余两个重复没有显著变化。这也侧面说明了加药时间点等细节还需要进一步标准化。对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Notch</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通路的影响整体上对成熟</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AEC1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标志物浮动水平不大，且其对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Notch</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下游的报告基因</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Hes1</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 mRNA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水平表达作用与预期恰好相反，这意味着对简单添加小分子不足以对</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Notch</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这样一个依赖细胞接触的通路有作用，抑或其本身具有明显的负反馈机制。</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TRULI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组都能提升</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Ager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Aqp5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以外的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AEC1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成熟标志物，其中对于</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Vegfa188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Clic5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Aqp5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的作用及其显著。但是和文献报道</a:t>
            </a:r>
            <a:r>
              <a:rPr lang="en-US" altLang="zh-CN" sz="1800" kern="0" baseline="30000" dirty="0">
                <a:effectLst/>
                <a:latin typeface="Times New Roman" panose="02020603050405020304" pitchFamily="18" charset="0"/>
                <a:ea typeface="宋体" panose="02010600030101010101" pitchFamily="2" charset="-122"/>
                <a:cs typeface="Times New Roman" panose="02020603050405020304" pitchFamily="18" charset="0"/>
              </a:rPr>
              <a:t>[18]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的不一致的是，</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YAP/TAZ</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下游的报告基因</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Ankrd1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mRNA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水平却仍然是下调的情况（未展示），两次出现报告基因的反向“报告”意味着小分子等物质的作用可能仍然有未知效应，不能完全替代基因操作等实验。另外，</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TRULI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的处理能显著地下调</a:t>
            </a:r>
            <a:r>
              <a:rPr lang="en-US" altLang="zh-CN" sz="1800" i="1" kern="100" dirty="0" err="1">
                <a:effectLst/>
                <a:latin typeface="Times New Roman" panose="02020603050405020304" pitchFamily="18" charset="0"/>
                <a:ea typeface="宋体" panose="02010600030101010101" pitchFamily="2" charset="-122"/>
                <a:cs typeface="Times New Roman" panose="02020603050405020304" pitchFamily="18" charset="0"/>
              </a:rPr>
              <a:t>proSPC</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的水平，同时维持</a:t>
            </a:r>
            <a:r>
              <a:rPr lang="en-US" altLang="zh-CN" sz="1800" i="1" kern="100" dirty="0" err="1">
                <a:effectLst/>
                <a:latin typeface="Times New Roman" panose="02020603050405020304" pitchFamily="18" charset="0"/>
                <a:ea typeface="宋体" panose="02010600030101010101" pitchFamily="2" charset="-122"/>
                <a:cs typeface="Times New Roman" panose="02020603050405020304" pitchFamily="18" charset="0"/>
              </a:rPr>
              <a:t>Epcam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水平几乎不变，说明了其确实有在推动转分化过程。综上，以上的结果说明了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TRULI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可以促进</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AEC1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成熟标志物</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Vegfa188</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Rtkn2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的表达，而糖脂代谢可以促进</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Cav1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i="1" kern="100" dirty="0">
                <a:effectLst/>
                <a:latin typeface="Times New Roman" panose="02020603050405020304" pitchFamily="18" charset="0"/>
                <a:ea typeface="宋体" panose="02010600030101010101" pitchFamily="2" charset="-122"/>
                <a:cs typeface="Times New Roman" panose="02020603050405020304" pitchFamily="18" charset="0"/>
              </a:rPr>
              <a:t>Clic5</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的表达。这一部分说明了</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AEC1</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的成熟可能需要多个通路协调，或者是一个多阶段的事件，也说明了我们的体系可以</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筛选出这些潜在通路。</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11A0D84C-B323-4C53-B30A-92FFF53D1ADA}" type="slidenum">
              <a:rPr lang="zh-CN" altLang="en-US" smtClean="0"/>
              <a:t>17</a:t>
            </a:fld>
            <a:endParaRPr lang="zh-CN" altLang="en-US"/>
          </a:p>
        </p:txBody>
      </p:sp>
    </p:spTree>
    <p:extLst>
      <p:ext uri="{BB962C8B-B14F-4D97-AF65-F5344CB8AC3E}">
        <p14:creationId xmlns:p14="http://schemas.microsoft.com/office/powerpoint/2010/main" val="224405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A0D84C-B323-4C53-B30A-92FFF53D1ADA}" type="slidenum">
              <a:rPr lang="zh-CN" altLang="en-US" smtClean="0"/>
              <a:t>18</a:t>
            </a:fld>
            <a:endParaRPr lang="zh-CN" altLang="en-US"/>
          </a:p>
        </p:txBody>
      </p:sp>
    </p:spTree>
    <p:extLst>
      <p:ext uri="{BB962C8B-B14F-4D97-AF65-F5344CB8AC3E}">
        <p14:creationId xmlns:p14="http://schemas.microsoft.com/office/powerpoint/2010/main" val="903785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1A0D84C-B323-4C53-B30A-92FFF53D1ADA}" type="slidenum">
              <a:rPr lang="zh-CN" altLang="en-US" smtClean="0"/>
              <a:t>22</a:t>
            </a:fld>
            <a:endParaRPr lang="zh-CN" altLang="en-US"/>
          </a:p>
        </p:txBody>
      </p:sp>
    </p:spTree>
    <p:extLst>
      <p:ext uri="{BB962C8B-B14F-4D97-AF65-F5344CB8AC3E}">
        <p14:creationId xmlns:p14="http://schemas.microsoft.com/office/powerpoint/2010/main" val="410123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696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0" dirty="0">
                <a:effectLst/>
                <a:latin typeface="Times New Roman" panose="02020603050405020304" pitchFamily="18" charset="0"/>
                <a:ea typeface="宋体" panose="02010600030101010101" pitchFamily="2" charset="-122"/>
              </a:rPr>
              <a:t>肺泡是一种单层鳞状上皮，由肺泡</a:t>
            </a:r>
            <a:r>
              <a:rPr lang="en-US" altLang="zh-CN" sz="1200" kern="0" dirty="0">
                <a:effectLst/>
                <a:latin typeface="Times New Roman" panose="02020603050405020304" pitchFamily="18" charset="0"/>
                <a:ea typeface="宋体" panose="02010600030101010101" pitchFamily="2" charset="-122"/>
              </a:rPr>
              <a:t>I</a:t>
            </a:r>
            <a:r>
              <a:rPr lang="zh-CN" altLang="zh-CN" sz="1200" kern="0" dirty="0">
                <a:effectLst/>
                <a:latin typeface="Times New Roman" panose="02020603050405020304" pitchFamily="18" charset="0"/>
                <a:ea typeface="宋体" panose="02010600030101010101" pitchFamily="2" charset="-122"/>
              </a:rPr>
              <a:t>型细胞（</a:t>
            </a:r>
            <a:r>
              <a:rPr lang="en-US" altLang="zh-CN" sz="1200" kern="0" dirty="0">
                <a:effectLst/>
                <a:latin typeface="Times New Roman" panose="02020603050405020304" pitchFamily="18" charset="0"/>
                <a:ea typeface="宋体" panose="02010600030101010101" pitchFamily="2" charset="-122"/>
              </a:rPr>
              <a:t>alveolar type I cell, AT1</a:t>
            </a:r>
            <a:r>
              <a:rPr lang="zh-CN" altLang="zh-CN" sz="1200" kern="0" dirty="0">
                <a:effectLst/>
                <a:latin typeface="Times New Roman" panose="02020603050405020304" pitchFamily="18" charset="0"/>
                <a:ea typeface="宋体" panose="02010600030101010101" pitchFamily="2" charset="-122"/>
              </a:rPr>
              <a:t>）与肺泡</a:t>
            </a:r>
            <a:r>
              <a:rPr lang="en-US" altLang="zh-CN" sz="1200" kern="0" dirty="0">
                <a:effectLst/>
                <a:latin typeface="Times New Roman" panose="02020603050405020304" pitchFamily="18" charset="0"/>
                <a:ea typeface="宋体" panose="02010600030101010101" pitchFamily="2" charset="-122"/>
              </a:rPr>
              <a:t>II</a:t>
            </a:r>
            <a:r>
              <a:rPr lang="zh-CN" altLang="zh-CN" sz="1200" kern="0" dirty="0">
                <a:effectLst/>
                <a:latin typeface="Times New Roman" panose="02020603050405020304" pitchFamily="18" charset="0"/>
                <a:ea typeface="宋体" panose="02010600030101010101" pitchFamily="2" charset="-122"/>
              </a:rPr>
              <a:t>型细胞（</a:t>
            </a:r>
            <a:r>
              <a:rPr lang="en-US" altLang="zh-CN" sz="1200" kern="0" dirty="0">
                <a:effectLst/>
                <a:latin typeface="Times New Roman" panose="02020603050405020304" pitchFamily="18" charset="0"/>
                <a:ea typeface="宋体" panose="02010600030101010101" pitchFamily="2" charset="-122"/>
              </a:rPr>
              <a:t>alveolar type II cell, AT2</a:t>
            </a:r>
            <a:r>
              <a:rPr lang="zh-CN" altLang="zh-CN" sz="1200" kern="0" dirty="0">
                <a:effectLst/>
                <a:latin typeface="Times New Roman" panose="02020603050405020304" pitchFamily="18" charset="0"/>
                <a:ea typeface="宋体" panose="02010600030101010101" pitchFamily="2" charset="-122"/>
              </a:rPr>
              <a:t>）组成。前者为大而薄的上皮细胞，被认为是气体交换进行的场所；后者为小而圆的柱状上皮细胞，能够大量分泌以磷脂与蛋白质为主的表面活性物质，通过降低表面张力避免肺泡在呼气时塌陷。目前学界主流观点认为，损伤修复中以</a:t>
            </a:r>
            <a:r>
              <a:rPr lang="en-US" altLang="zh-CN" sz="1200" kern="0" dirty="0">
                <a:effectLst/>
                <a:latin typeface="Times New Roman" panose="02020603050405020304" pitchFamily="18" charset="0"/>
                <a:ea typeface="宋体" panose="02010600030101010101" pitchFamily="2" charset="-122"/>
              </a:rPr>
              <a:t>AT2</a:t>
            </a:r>
            <a:r>
              <a:rPr lang="zh-CN" altLang="zh-CN" sz="1200" kern="0" dirty="0">
                <a:effectLst/>
                <a:latin typeface="Times New Roman" panose="02020603050405020304" pitchFamily="18" charset="0"/>
                <a:ea typeface="宋体" panose="02010600030101010101" pitchFamily="2" charset="-122"/>
              </a:rPr>
              <a:t>为执行增殖和分化的干细胞介导发生。</a:t>
            </a:r>
            <a:endParaRPr lang="en-US" altLang="zh-CN" sz="1200" kern="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0" dirty="0">
                <a:effectLst/>
                <a:latin typeface="Times New Roman" panose="02020603050405020304" pitchFamily="18" charset="0"/>
                <a:ea typeface="宋体" panose="02010600030101010101" pitchFamily="2" charset="-122"/>
              </a:rPr>
              <a:t>由于太薄了 所以很多时候切片都会看上去是</a:t>
            </a:r>
            <a:r>
              <a:rPr lang="en-US" altLang="zh-CN" sz="1200" kern="0" dirty="0">
                <a:effectLst/>
                <a:latin typeface="Times New Roman" panose="02020603050405020304" pitchFamily="18" charset="0"/>
                <a:ea typeface="宋体" panose="02010600030101010101" pitchFamily="2" charset="-122"/>
              </a:rPr>
              <a:t>complex </a:t>
            </a:r>
            <a:r>
              <a:rPr lang="zh-CN" altLang="en-US" sz="1200" kern="0" dirty="0">
                <a:effectLst/>
                <a:latin typeface="Times New Roman" panose="02020603050405020304" pitchFamily="18" charset="0"/>
                <a:ea typeface="宋体" panose="02010600030101010101" pitchFamily="2" charset="-122"/>
              </a:rPr>
              <a:t>肺泡</a:t>
            </a:r>
            <a:endParaRPr lang="en-US" altLang="zh-CN" sz="1200" kern="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#AT2</a:t>
            </a:r>
            <a:r>
              <a:rPr lang="zh-CN" altLang="en-US" sz="1200" dirty="0"/>
              <a:t>自己还有个</a:t>
            </a:r>
            <a:r>
              <a:rPr lang="en-US" altLang="zh-CN" sz="1200" dirty="0" err="1"/>
              <a:t>Wnt</a:t>
            </a:r>
            <a:r>
              <a:rPr lang="en-US" altLang="zh-CN" sz="1200" dirty="0"/>
              <a:t>-secreting niche</a:t>
            </a:r>
            <a:endParaRPr lang="zh-CN"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0" dirty="0">
              <a:effectLst/>
              <a:latin typeface="Times New Roman" panose="02020603050405020304" pitchFamily="18" charset="0"/>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111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900" dirty="0"/>
              <a:t>ATII cells proliferate to replace lost cells, and once sufficient cell numbers have been restored, some differentiate into ATI cells to restore normal alveolar structure. Since ATI cells are largely responsible for barrier function and gas exchange, the regeneration of ATI cells is absolutely critical to restore normal lung function.</a:t>
            </a:r>
          </a:p>
          <a:p>
            <a:r>
              <a:rPr lang="en-US" altLang="zh-CN" sz="900" dirty="0"/>
              <a:t>The lung epithelium serves as a barrier that protects the body from airborne pathogens and prevents leakage of bodily fluids into the airspaces. In the event of epithelial cell death, such as during infection or after exposure to cigarette smoke, the barrier is compromised.</a:t>
            </a:r>
          </a:p>
          <a:p>
            <a:endParaRPr lang="en-US" altLang="zh-CN" sz="900" dirty="0"/>
          </a:p>
          <a:p>
            <a:r>
              <a:rPr lang="zh-CN" altLang="en-US" sz="900" dirty="0"/>
              <a:t>→类器官可以做的一些信号通路实验很多。比如一些敲除</a:t>
            </a:r>
            <a:r>
              <a:rPr lang="en-US" altLang="zh-CN" sz="900" dirty="0"/>
              <a:t>/</a:t>
            </a:r>
            <a:r>
              <a:rPr lang="zh-CN" altLang="en-US" sz="900" dirty="0"/>
              <a:t>生化</a:t>
            </a:r>
            <a:r>
              <a:rPr lang="en-US" altLang="zh-CN" sz="900" dirty="0"/>
              <a:t>/</a:t>
            </a:r>
            <a:r>
              <a:rPr lang="zh-CN" altLang="en-US" sz="900" dirty="0"/>
              <a:t>细胞→但是做这些之前，要先搞出来</a:t>
            </a:r>
            <a:endParaRPr lang="en-US" altLang="zh-CN" sz="900" dirty="0"/>
          </a:p>
          <a:p>
            <a:r>
              <a:rPr lang="zh-CN" altLang="en-US" sz="900" dirty="0"/>
              <a:t>做这个模型的目的，是要解决科学问题。不是利用这个模型</a:t>
            </a:r>
            <a:endParaRPr lang="en-US" altLang="zh-CN" sz="900" dirty="0"/>
          </a:p>
          <a:p>
            <a:r>
              <a:rPr lang="en-US" altLang="zh-CN" sz="900" dirty="0"/>
              <a:t>AT1</a:t>
            </a:r>
            <a:r>
              <a:rPr lang="zh-CN" altLang="en-US" sz="900" dirty="0"/>
              <a:t>很重要了</a:t>
            </a:r>
            <a:endParaRPr lang="en-US" altLang="zh-CN" sz="900" dirty="0"/>
          </a:p>
          <a:p>
            <a:r>
              <a:rPr lang="zh-CN" altLang="en-US" sz="900" dirty="0"/>
              <a:t>转分化在体内的研究有很多了</a:t>
            </a:r>
            <a:endParaRPr lang="en-US" altLang="zh-CN" sz="900" dirty="0"/>
          </a:p>
          <a:p>
            <a:r>
              <a:rPr lang="zh-CN" altLang="en-US" sz="900" dirty="0"/>
              <a:t>体内研究做机制问题：</a:t>
            </a:r>
            <a:r>
              <a:rPr lang="en-US" altLang="zh-CN" sz="900" dirty="0"/>
              <a:t>1</a:t>
            </a:r>
            <a:r>
              <a:rPr lang="zh-CN" altLang="en-US" sz="900" dirty="0"/>
              <a:t>控制变量</a:t>
            </a:r>
            <a:r>
              <a:rPr lang="en-US" altLang="zh-CN" sz="900" dirty="0"/>
              <a:t>2</a:t>
            </a:r>
            <a:r>
              <a:rPr lang="zh-CN" altLang="en-US" sz="900" dirty="0"/>
              <a:t>遗传操作局限</a:t>
            </a:r>
          </a:p>
          <a:p>
            <a:endParaRPr lang="en-US" altLang="zh-CN" sz="900" dirty="0"/>
          </a:p>
          <a:p>
            <a:r>
              <a:rPr lang="zh-CN" altLang="en-US" sz="900" dirty="0"/>
              <a:t>损伤会造成</a:t>
            </a:r>
            <a:endParaRPr lang="en-US" altLang="zh-CN" sz="900" dirty="0"/>
          </a:p>
          <a:p>
            <a:r>
              <a:rPr lang="en-US" altLang="zh-CN" sz="900" dirty="0"/>
              <a:t>However, acute injury damages alveoli by destroying resident AT1 and AT2 cells, depleting the lung of respiratory capacity. Injury to the lungs is often heterogeneous and can elicit a varied regenerative response depending on the type of damage and its </a:t>
            </a:r>
            <a:r>
              <a:rPr lang="en-US" altLang="zh-CN" sz="900" dirty="0" err="1"/>
              <a:t>severity.these</a:t>
            </a:r>
            <a:r>
              <a:rPr lang="en-US" altLang="zh-CN" sz="900" dirty="0"/>
              <a:t> varying responses are highlighted by distinct alterations in tissue architecture (Zacharias et al., 2018). Appropriate alveolar architecture must be reconstructed to restore gas exchange, which requires the activation of the lung’s resident stem/progenitors: AT2 cells. In response to lung damage, AT2 cells both rapidly proliferate and differentiate into AT1 cells to regenerate alveoli (</a:t>
            </a:r>
            <a:r>
              <a:rPr lang="en-US" altLang="zh-CN" sz="900" dirty="0" err="1"/>
              <a:t>Barkauskas</a:t>
            </a:r>
            <a:r>
              <a:rPr lang="en-US" altLang="zh-CN" sz="900" dirty="0"/>
              <a:t> et al., 2013). Yet, the cellular and molecular processes that regulate these AT2 cell behaviors are poorly understood, due in part to the heterogeneous nature of injury and tissue repair, which makes the investigation of these processes complicated to address empirically. Understanding the molecular mechanisms involved in activating AT2 cell proliferation and driving differentiation into AT1 cells is critical to develop methods to promote alveolar regeneration after lung damage</a:t>
            </a:r>
          </a:p>
          <a:p>
            <a:endParaRPr lang="en-US" altLang="zh-CN" sz="900" dirty="0"/>
          </a:p>
          <a:p>
            <a:endParaRPr lang="en-US" altLang="zh-CN" sz="900" dirty="0"/>
          </a:p>
          <a:p>
            <a:r>
              <a:rPr lang="en-US" altLang="zh-CN" sz="900" dirty="0"/>
              <a:t>Figure 3 | Activation of AT2 stem cell function </a:t>
            </a:r>
            <a:r>
              <a:rPr lang="en-US" altLang="zh-CN" sz="900" dirty="0" err="1"/>
              <a:t>invivo</a:t>
            </a:r>
            <a:r>
              <a:rPr lang="en-US" altLang="zh-CN" sz="900" dirty="0"/>
              <a:t> and proliferation </a:t>
            </a:r>
            <a:r>
              <a:rPr lang="en-US" altLang="zh-CN" sz="900" dirty="0" err="1"/>
              <a:t>invitro.a</a:t>
            </a:r>
            <a:r>
              <a:rPr lang="en-US" altLang="zh-CN" sz="900" dirty="0"/>
              <a:t>, b, Renewal foci (AT2 lineage label, green; other cells, red) commonly involve alveoli (asterisks) in peripheral (a, mesothelium, dots) and perivascular (b, dashes) domains. Scale bar, 50 mm. c–e, Alveolar regions under room air (c) or after hyperoxia (88% O2, 5 days) to injure AT1 cells (d). Note increased foci (dashed ovals) after injury. Scale bar, 50 mm. Quantification (e) shows increased alveolar surface (n52; mean 6 </a:t>
            </a:r>
            <a:r>
              <a:rPr lang="en-US" altLang="zh-CN" sz="900" dirty="0" err="1"/>
              <a:t>s.e.m.</a:t>
            </a:r>
            <a:r>
              <a:rPr lang="en-US" altLang="zh-CN" sz="900" dirty="0"/>
              <a:t>) from AT2-lineage labelled cells after hyperoxia. P , 0.05 (Mann–Whitney U test). f, g, Freshly isolated AT2 cells (f, phase contrast) cultured 4 days in Matrigel (g) proliferate, shown by Ki67 staining (red, asterisks), but maintain AT2 marker expression (</a:t>
            </a:r>
            <a:r>
              <a:rPr lang="en-US" altLang="zh-CN" sz="900" dirty="0" err="1"/>
              <a:t>SftpC</a:t>
            </a:r>
            <a:r>
              <a:rPr lang="en-US" altLang="zh-CN" sz="900" dirty="0"/>
              <a:t>, green). h–j, Images (h, </a:t>
            </a:r>
            <a:r>
              <a:rPr lang="en-US" altLang="zh-CN" sz="900" dirty="0" err="1"/>
              <a:t>i</a:t>
            </a:r>
            <a:r>
              <a:rPr lang="en-US" altLang="zh-CN" sz="900" dirty="0"/>
              <a:t>) and quantification (500 cells per biological replicate, n 5 4, 3, 3, 3, 4) (j) of proliferation with EGFR blocking antibody (anti-EGFR, 2.5 mgml21) and EGF ligands indicated (4 mM). Scale bar, 10 mm(f–</a:t>
            </a:r>
            <a:r>
              <a:rPr lang="en-US" altLang="zh-CN" sz="900" dirty="0" err="1"/>
              <a:t>i</a:t>
            </a:r>
            <a:r>
              <a:rPr lang="en-US" altLang="zh-CN" sz="900" dirty="0"/>
              <a:t>). Mean 6 </a:t>
            </a:r>
            <a:r>
              <a:rPr lang="en-US" altLang="zh-CN" sz="900" dirty="0" err="1"/>
              <a:t>s.e.m.</a:t>
            </a:r>
            <a:r>
              <a:rPr lang="en-US" altLang="zh-CN" sz="900" dirty="0"/>
              <a:t>; *P , 0.05; **P , 0.01; ***P , 0.001 (Tukey’s multiple comparisons test).</a:t>
            </a:r>
            <a:endParaRPr lang="zh-CN" altLang="en-US" sz="9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203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900" dirty="0"/>
              <a:t>→类器官可以做的一些信号通路实验很多。比如一些敲除</a:t>
            </a:r>
            <a:r>
              <a:rPr lang="en-US" altLang="zh-CN" sz="900" dirty="0"/>
              <a:t>/</a:t>
            </a:r>
            <a:r>
              <a:rPr lang="zh-CN" altLang="en-US" sz="900" dirty="0"/>
              <a:t>生化</a:t>
            </a:r>
            <a:r>
              <a:rPr lang="en-US" altLang="zh-CN" sz="900" dirty="0"/>
              <a:t>/</a:t>
            </a:r>
            <a:r>
              <a:rPr lang="zh-CN" altLang="en-US" sz="900" dirty="0"/>
              <a:t>细胞→但是做这些之前，要先搞出来</a:t>
            </a:r>
            <a:endParaRPr lang="en-US" altLang="zh-CN" sz="900" dirty="0"/>
          </a:p>
          <a:p>
            <a:r>
              <a:rPr lang="zh-CN" altLang="en-US" sz="900" dirty="0"/>
              <a:t>做这个模型的目的，是要解决科学问题。不是利用这个模型</a:t>
            </a:r>
            <a:endParaRPr lang="en-US" altLang="zh-CN" sz="900" dirty="0"/>
          </a:p>
          <a:p>
            <a:r>
              <a:rPr lang="en-US" altLang="zh-CN" sz="900" dirty="0"/>
              <a:t>AT1</a:t>
            </a:r>
            <a:r>
              <a:rPr lang="zh-CN" altLang="en-US" sz="900" dirty="0"/>
              <a:t>很重要了</a:t>
            </a:r>
            <a:endParaRPr lang="en-US" altLang="zh-CN" sz="900" dirty="0"/>
          </a:p>
          <a:p>
            <a:r>
              <a:rPr lang="zh-CN" altLang="en-US" sz="900" dirty="0"/>
              <a:t>转分化在体内的研究有很多了</a:t>
            </a:r>
            <a:endParaRPr lang="en-US" altLang="zh-CN" sz="900" dirty="0"/>
          </a:p>
          <a:p>
            <a:r>
              <a:rPr lang="zh-CN" altLang="en-US" sz="900" dirty="0"/>
              <a:t>体内研究做机制问题：</a:t>
            </a:r>
            <a:r>
              <a:rPr lang="en-US" altLang="zh-CN" sz="900" dirty="0"/>
              <a:t>1</a:t>
            </a:r>
            <a:r>
              <a:rPr lang="zh-CN" altLang="en-US" sz="900" dirty="0"/>
              <a:t>控制变量</a:t>
            </a:r>
            <a:r>
              <a:rPr lang="en-US" altLang="zh-CN" sz="900" dirty="0"/>
              <a:t>2</a:t>
            </a:r>
            <a:r>
              <a:rPr lang="zh-CN" altLang="en-US" sz="900" dirty="0"/>
              <a:t>遗传操作局限</a:t>
            </a:r>
          </a:p>
          <a:p>
            <a:endParaRPr lang="en-US" altLang="zh-CN" sz="900" dirty="0"/>
          </a:p>
          <a:p>
            <a:r>
              <a:rPr lang="zh-CN" altLang="en-US" sz="900" dirty="0"/>
              <a:t>损伤会造成</a:t>
            </a:r>
            <a:endParaRPr lang="en-US" altLang="zh-CN" sz="900" dirty="0"/>
          </a:p>
          <a:p>
            <a:r>
              <a:rPr lang="en-US" altLang="zh-CN" sz="900" dirty="0"/>
              <a:t>However, acute injury damages alveoli by destroying resident AT1 and AT2 cells, depleting the lung of respiratory capacity. Injury to the lungs is often heterogeneous and can elicit a varied regenerative response depending on the type of damage and its severity (Basil et al., 2020; Sivakumar and Frank, 2019; Whitsett et al., 2019; Xi et al., 2017; </a:t>
            </a:r>
            <a:r>
              <a:rPr lang="en-US" altLang="zh-CN" sz="900" dirty="0" err="1"/>
              <a:t>Zepp</a:t>
            </a:r>
            <a:r>
              <a:rPr lang="en-US" altLang="zh-CN" sz="900" dirty="0"/>
              <a:t> and Morrisey, 2019; </a:t>
            </a:r>
            <a:r>
              <a:rPr lang="en-US" altLang="zh-CN" sz="900" dirty="0" err="1"/>
              <a:t>Alysandratos</a:t>
            </a:r>
            <a:r>
              <a:rPr lang="en-US" altLang="zh-CN" sz="900" dirty="0"/>
              <a:t> et al., 2021). These varying responses are highlighted by distinct alterations in tissue architecture (Zacharias et al., 2018). Appropriate alveolar architecture must be reconstructed to restore gas exchange, which requires the activation of the lung’s resident stem/progenitors: AT2 cells. In response to lung damage, AT2 cells both rapidly proliferate and differentiate into AT1 cells to regenerate alveoli (</a:t>
            </a:r>
            <a:r>
              <a:rPr lang="en-US" altLang="zh-CN" sz="900" dirty="0" err="1"/>
              <a:t>Barkauskas</a:t>
            </a:r>
            <a:r>
              <a:rPr lang="en-US" altLang="zh-CN" sz="900" dirty="0"/>
              <a:t> et al., 2013). Yet, the cellular and molecular processes that regulate these AT2 cell behaviors are poorly understood, due in part to the heterogeneous nature of injury and tissue repair, which makes the investigation of these processes complicated to address empirically. Understanding the molecular mechanisms involved in activating AT2 cell proliferation and driving differentiation into AT1 cells is critical to develop methods to promote alveolar regeneration after lung damage</a:t>
            </a:r>
          </a:p>
          <a:p>
            <a:endParaRPr lang="en-US" altLang="zh-CN" sz="900" dirty="0"/>
          </a:p>
          <a:p>
            <a:endParaRPr lang="en-US" altLang="zh-CN" sz="900" dirty="0"/>
          </a:p>
          <a:p>
            <a:r>
              <a:rPr lang="en-US" altLang="zh-CN" sz="900" dirty="0"/>
              <a:t>Figure 3 | Activation of AT2 stem cell function </a:t>
            </a:r>
            <a:r>
              <a:rPr lang="en-US" altLang="zh-CN" sz="900" dirty="0" err="1"/>
              <a:t>invivo</a:t>
            </a:r>
            <a:r>
              <a:rPr lang="en-US" altLang="zh-CN" sz="900" dirty="0"/>
              <a:t> and proliferation </a:t>
            </a:r>
            <a:r>
              <a:rPr lang="en-US" altLang="zh-CN" sz="900" dirty="0" err="1"/>
              <a:t>invitro.a</a:t>
            </a:r>
            <a:r>
              <a:rPr lang="en-US" altLang="zh-CN" sz="900" dirty="0"/>
              <a:t>, b, Renewal foci (AT2 lineage label, green; other cells, red) commonly involve alveoli (asterisks) in peripheral (a, mesothelium, dots) and perivascular (b, dashes) domains. Scale bar, 50 mm. c–e, Alveolar regions under room air (c) or after hyperoxia (88% O2, 5 days) to injure AT1 cells (d). Note increased foci (dashed ovals) after injury. Scale bar, 50 mm. Quantification (e) shows increased alveolar surface (n52; mean 6 </a:t>
            </a:r>
            <a:r>
              <a:rPr lang="en-US" altLang="zh-CN" sz="900" dirty="0" err="1"/>
              <a:t>s.e.m.</a:t>
            </a:r>
            <a:r>
              <a:rPr lang="en-US" altLang="zh-CN" sz="900" dirty="0"/>
              <a:t>) from AT2-lineage labelled cells after hyperoxia. P , 0.05 (Mann–Whitney U test). f, g, Freshly isolated AT2 cells (f, phase contrast) cultured 4 days in Matrigel (g) proliferate, shown by Ki67 staining (red, asterisks), but maintain AT2 marker expression (</a:t>
            </a:r>
            <a:r>
              <a:rPr lang="en-US" altLang="zh-CN" sz="900" dirty="0" err="1"/>
              <a:t>SftpC</a:t>
            </a:r>
            <a:r>
              <a:rPr lang="en-US" altLang="zh-CN" sz="900" dirty="0"/>
              <a:t>, green). h–j, Images (h, </a:t>
            </a:r>
            <a:r>
              <a:rPr lang="en-US" altLang="zh-CN" sz="900" dirty="0" err="1"/>
              <a:t>i</a:t>
            </a:r>
            <a:r>
              <a:rPr lang="en-US" altLang="zh-CN" sz="900" dirty="0"/>
              <a:t>) and quantification (500 cells per biological replicate, n 5 4, 3, 3, 3, 4) (j) of proliferation with EGFR blocking antibody (anti-EGFR, 2.5 mgml21) and EGF ligands indicated (4 mM). Scale bar, 10 mm(f–</a:t>
            </a:r>
            <a:r>
              <a:rPr lang="en-US" altLang="zh-CN" sz="900" dirty="0" err="1"/>
              <a:t>i</a:t>
            </a:r>
            <a:r>
              <a:rPr lang="en-US" altLang="zh-CN" sz="900" dirty="0"/>
              <a:t>). Mean 6 </a:t>
            </a:r>
            <a:r>
              <a:rPr lang="en-US" altLang="zh-CN" sz="900" dirty="0" err="1"/>
              <a:t>s.e.m.</a:t>
            </a:r>
            <a:r>
              <a:rPr lang="en-US" altLang="zh-CN" sz="900" dirty="0"/>
              <a:t>; *P , 0.05; **P , 0.01; ***P , 0.001 (Tukey’s multiple comparisons test).</a:t>
            </a:r>
            <a:endParaRPr lang="zh-CN" altLang="en-US" sz="900" dirty="0"/>
          </a:p>
        </p:txBody>
      </p:sp>
      <p:sp>
        <p:nvSpPr>
          <p:cNvPr id="4" name="灯片编号占位符 3"/>
          <p:cNvSpPr>
            <a:spLocks noGrp="1"/>
          </p:cNvSpPr>
          <p:nvPr>
            <p:ph type="sldNum" sz="quarter" idx="5"/>
          </p:nvPr>
        </p:nvSpPr>
        <p:spPr/>
        <p:txBody>
          <a:bodyPr/>
          <a:lstStyle/>
          <a:p>
            <a:fld id="{4482ABAC-035A-400F-9C02-C0A79BB1FDEC}" type="slidenum">
              <a:rPr lang="zh-CN" altLang="en-US" smtClean="0"/>
              <a:t>5</a:t>
            </a:fld>
            <a:endParaRPr lang="zh-CN" altLang="en-US"/>
          </a:p>
        </p:txBody>
      </p:sp>
    </p:spTree>
    <p:extLst>
      <p:ext uri="{BB962C8B-B14F-4D97-AF65-F5344CB8AC3E}">
        <p14:creationId xmlns:p14="http://schemas.microsoft.com/office/powerpoint/2010/main" val="202158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900" dirty="0"/>
              <a:t>依据这些，我们构建里一个体外模型，可以进行控制</a:t>
            </a:r>
          </a:p>
        </p:txBody>
      </p:sp>
      <p:sp>
        <p:nvSpPr>
          <p:cNvPr id="4" name="灯片编号占位符 3"/>
          <p:cNvSpPr>
            <a:spLocks noGrp="1"/>
          </p:cNvSpPr>
          <p:nvPr>
            <p:ph type="sldNum" sz="quarter" idx="5"/>
          </p:nvPr>
        </p:nvSpPr>
        <p:spPr/>
        <p:txBody>
          <a:bodyPr/>
          <a:lstStyle/>
          <a:p>
            <a:fld id="{4482ABAC-035A-400F-9C02-C0A79BB1FDEC}" type="slidenum">
              <a:rPr lang="zh-CN" altLang="en-US" smtClean="0"/>
              <a:t>6</a:t>
            </a:fld>
            <a:endParaRPr lang="zh-CN" altLang="en-US"/>
          </a:p>
        </p:txBody>
      </p:sp>
    </p:spTree>
    <p:extLst>
      <p:ext uri="{BB962C8B-B14F-4D97-AF65-F5344CB8AC3E}">
        <p14:creationId xmlns:p14="http://schemas.microsoft.com/office/powerpoint/2010/main" val="1395811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AT1</a:t>
            </a:r>
            <a:r>
              <a:rPr lang="zh-CN" altLang="en-US" dirty="0"/>
              <a:t>形态不足，进一步查阅文献，是不是中继台？还真是。目前就没有</a:t>
            </a:r>
            <a:r>
              <a:rPr lang="en-US" altLang="zh-CN" dirty="0"/>
              <a:t>AT1</a:t>
            </a:r>
            <a:r>
              <a:rPr lang="zh-CN" altLang="en-US" dirty="0"/>
              <a:t>功能</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08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AT1</a:t>
            </a:r>
            <a:r>
              <a:rPr lang="zh-CN" altLang="en-US" dirty="0"/>
              <a:t>形态不足，进一步查阅文献，是不是中继台？还真是。目前就没有</a:t>
            </a:r>
            <a:r>
              <a:rPr lang="en-US" altLang="zh-CN" dirty="0"/>
              <a:t>AT1</a:t>
            </a:r>
            <a:r>
              <a:rPr lang="zh-CN" altLang="en-US" dirty="0"/>
              <a:t>功能</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7597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中间态案例 *</a:t>
            </a:r>
            <a:r>
              <a:rPr lang="en-US" altLang="zh-CN" dirty="0"/>
              <a:t>4</a:t>
            </a:r>
            <a:r>
              <a:rPr lang="zh-CN" altLang="en-US" dirty="0"/>
              <a:t> 加上来。说明中间态不够，没有功能</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2ABAC-035A-400F-9C02-C0A79BB1FD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269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84C79-1C54-8C97-FE71-5C744C6677C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CE3C671-FA35-8AE7-3490-0A0D1EBBE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3F616C9-BC61-64B8-3C3F-E429E9675640}"/>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0D66EB4B-4223-8C3A-1595-6577D30DAD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8C16DB-79A2-DE48-14E8-AA84954804D6}"/>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68573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7D7F1-AD38-0D4C-6E9A-1CEB22A3CCB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BF2CCD2-6963-4DB6-830A-3DA49292883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152149-80CA-8AB6-C9E9-7FB0F226846A}"/>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0E96C20E-9E4B-886A-B59D-21AEE83287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1DD0B51-4046-BD4B-DC3D-1BA7BAEF1DE7}"/>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126482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DBD60C8-5EDC-2CD8-98A1-55A8D1A2E1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E1A1E5A-7600-9ADF-FDD8-70A60B5D38E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E6EB8F-5AED-F119-03F2-659858E87AED}"/>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167C8184-554B-0E3E-0450-A3D5B3910A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51C943-FFB1-5CFC-D5C4-2EC950D23DEB}"/>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843912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F65B4-EDB2-DD38-E620-F7F59A9E020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922139-8B62-FDCD-EE10-5EA8C6B8D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60B505-C84E-093F-BA31-C03EFF6B8F88}"/>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93ECEE42-2039-7B7C-F423-7B8D9B018A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69FC93-7089-9B47-4700-F182B38D11E6}"/>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207891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F41D4-F3F1-5605-243D-2280AA0DBC8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42F429A-0935-169F-9901-53D1BDC2E64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A292B9-C7B0-A0D3-3B9A-D274C8FC9B1B}"/>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A61F49A3-DD02-3562-255C-634CF5231C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E2FD09-CF92-DBD2-08CF-A2DC20B3CD92}"/>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2158921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27B28-3EE1-F5C6-B080-9255E5236A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DDCC89-BD3F-30EB-4893-908AE7C09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A3C9856-4BBF-05E8-B02E-D04DF275CDE2}"/>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B2E78B2B-364A-F6B2-26A4-92AAA324CC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A25AB5-1C0D-DED6-4778-2D28C5C1CF6C}"/>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251095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7386E8-CDE7-C538-F32E-B2D5814FE8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336A93F-2A15-0D84-5AA1-00DDFBB886D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CE5185-948A-4390-108F-017CE684B3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A1AE54F-1882-5346-7846-B0E278359723}"/>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B3E3EEEE-3DC3-95C5-78ED-9EA0379330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6C9CDB-0BE5-B471-7400-F5F6E33829A1}"/>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3456499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3E2739-414E-AD66-22D9-A94ADFCF82C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4AB4FF-6905-96AB-FA5E-C8951E9F1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3D9A5E2-958D-1A32-546A-9F168E6AFA2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79B8E4C-0588-1565-686F-6944A215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8B5DE87-66DE-D642-4F54-0BD66E11997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B80B0C9-288D-35FA-31E4-77B7EF6B23C1}"/>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8" name="页脚占位符 7">
            <a:extLst>
              <a:ext uri="{FF2B5EF4-FFF2-40B4-BE49-F238E27FC236}">
                <a16:creationId xmlns:a16="http://schemas.microsoft.com/office/drawing/2014/main" id="{3BF38595-3525-C3BA-99C2-CD5FD14EEB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FBDB830-133A-3B21-37A6-6584834DA522}"/>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195271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070A1-BB3E-3778-89CB-9715592ECF0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F78AF91-E557-9CC9-1720-754B7427C923}"/>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4" name="页脚占位符 3">
            <a:extLst>
              <a:ext uri="{FF2B5EF4-FFF2-40B4-BE49-F238E27FC236}">
                <a16:creationId xmlns:a16="http://schemas.microsoft.com/office/drawing/2014/main" id="{91AE430E-7C2C-891C-FE84-6814E251531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AE9507-6E48-A4A3-249A-D7B6EF061D8B}"/>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394074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9D37AE0-0A3E-5E77-8EF2-AEE49BCA8BAD}"/>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3" name="页脚占位符 2">
            <a:extLst>
              <a:ext uri="{FF2B5EF4-FFF2-40B4-BE49-F238E27FC236}">
                <a16:creationId xmlns:a16="http://schemas.microsoft.com/office/drawing/2014/main" id="{31231B19-ECE6-1611-314C-43012CFC5B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85BEC8-61A9-5811-F9B7-C46EA71D7D26}"/>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3989059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66CAA8-924B-1B9E-5835-5B8690F61A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D8B3099-CAE6-088C-F845-30539D7BE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A32FD5F-C798-725C-CDA0-DE9516AA7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6F368A-4F3A-7905-4055-4D91939FBB96}"/>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066B6CDC-E0D2-1E32-573D-E4269297CC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D4F40B-B264-B327-05E3-492D8308FC96}"/>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12493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B5833E-5EF9-CFB7-2811-FA37A6A7B5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543294-3B43-483C-7FCE-5FA833EB224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F274846-0436-0899-5D61-054B2DA31327}"/>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82E6448B-3F05-D4D6-2234-C90E75CB3C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5B2206-C983-7890-ADCD-A76F3197F894}"/>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3919340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5DAF8-D5D5-0ED1-81B9-724AA1D761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3BFD30-D634-0281-9BC6-4BBBFFA1D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D218C5D-B3B5-5590-FF92-E191A5933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6BBABD-FD2A-54E4-6602-7D1E6CA268F1}"/>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FC3DE4A0-D434-0C15-737A-DF60AA25C1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8A30B5-602C-81E0-A159-B270DEED70A1}"/>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1117932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5CE6C2-7D39-99BA-78E7-D35D48B34A2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BD7B0B9-D37C-8DEA-D78A-2A8FDD4784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3D6DA9-141D-ED86-9ECE-5E3C0959523C}"/>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C17298AB-1B26-B8A6-BFCC-C5BDD592E3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BE609B-4F4A-6CB1-3F30-CBF30914F2BB}"/>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404872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BB7AE2-F9F1-5AD6-B565-9F87C664DB4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1893A86-4B3E-91F6-EECE-A78383AB3B2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F3248E-0FF7-40C9-F67C-728F06225FAC}"/>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D68CB953-A891-B5DE-D682-C165F96E859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3EC349-FB00-8DF6-3EBA-27A612D6DEAB}"/>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609559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F65B4-EDB2-DD38-E620-F7F59A9E020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922139-8B62-FDCD-EE10-5EA8C6B8D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60B505-C84E-093F-BA31-C03EFF6B8F88}"/>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93ECEE42-2039-7B7C-F423-7B8D9B018A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69FC93-7089-9B47-4700-F182B38D11E6}"/>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646141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F41D4-F3F1-5605-243D-2280AA0DBC8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42F429A-0935-169F-9901-53D1BDC2E64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A292B9-C7B0-A0D3-3B9A-D274C8FC9B1B}"/>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A61F49A3-DD02-3562-255C-634CF5231C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E2FD09-CF92-DBD2-08CF-A2DC20B3CD92}"/>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60231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27B28-3EE1-F5C6-B080-9255E5236A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DDCC89-BD3F-30EB-4893-908AE7C09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A3C9856-4BBF-05E8-B02E-D04DF275CDE2}"/>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B2E78B2B-364A-F6B2-26A4-92AAA324CC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A25AB5-1C0D-DED6-4778-2D28C5C1CF6C}"/>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2213661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7386E8-CDE7-C538-F32E-B2D5814FE8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336A93F-2A15-0D84-5AA1-00DDFBB886D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CE5185-948A-4390-108F-017CE684B3F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A1AE54F-1882-5346-7846-B0E278359723}"/>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B3E3EEEE-3DC3-95C5-78ED-9EA0379330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6C9CDB-0BE5-B471-7400-F5F6E33829A1}"/>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4264422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3E2739-414E-AD66-22D9-A94ADFCF82C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E4AB4FF-6905-96AB-FA5E-C8951E9F1D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3D9A5E2-958D-1A32-546A-9F168E6AFA2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79B8E4C-0588-1565-686F-6944A215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8B5DE87-66DE-D642-4F54-0BD66E11997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B80B0C9-288D-35FA-31E4-77B7EF6B23C1}"/>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8" name="页脚占位符 7">
            <a:extLst>
              <a:ext uri="{FF2B5EF4-FFF2-40B4-BE49-F238E27FC236}">
                <a16:creationId xmlns:a16="http://schemas.microsoft.com/office/drawing/2014/main" id="{3BF38595-3525-C3BA-99C2-CD5FD14EEB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FBDB830-133A-3B21-37A6-6584834DA522}"/>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6148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070A1-BB3E-3778-89CB-9715592ECF0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F78AF91-E557-9CC9-1720-754B7427C923}"/>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4" name="页脚占位符 3">
            <a:extLst>
              <a:ext uri="{FF2B5EF4-FFF2-40B4-BE49-F238E27FC236}">
                <a16:creationId xmlns:a16="http://schemas.microsoft.com/office/drawing/2014/main" id="{91AE430E-7C2C-891C-FE84-6814E251531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AE9507-6E48-A4A3-249A-D7B6EF061D8B}"/>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1782294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9D37AE0-0A3E-5E77-8EF2-AEE49BCA8BAD}"/>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3" name="页脚占位符 2">
            <a:extLst>
              <a:ext uri="{FF2B5EF4-FFF2-40B4-BE49-F238E27FC236}">
                <a16:creationId xmlns:a16="http://schemas.microsoft.com/office/drawing/2014/main" id="{31231B19-ECE6-1611-314C-43012CFC5B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85BEC8-61A9-5811-F9B7-C46EA71D7D26}"/>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396180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C9C06-2CB5-832E-2A22-8EFD7BF4A00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156C520-C970-DF87-51FA-AB8D4EE01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F5AFA35-E5BB-8AE4-5FEA-7A1189AECE15}"/>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BF6487CC-3E80-3786-1E7F-AA431F70AC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254A2A-0DC8-B839-610A-858D522F431E}"/>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1004140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66CAA8-924B-1B9E-5835-5B8690F61A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D8B3099-CAE6-088C-F845-30539D7BEE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A32FD5F-C798-725C-CDA0-DE9516AA7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6F368A-4F3A-7905-4055-4D91939FBB96}"/>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066B6CDC-E0D2-1E32-573D-E4269297CC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D4F40B-B264-B327-05E3-492D8308FC96}"/>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3832548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5DAF8-D5D5-0ED1-81B9-724AA1D761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3BFD30-D634-0281-9BC6-4BBBFFA1D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D218C5D-B3B5-5590-FF92-E191A5933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6BBABD-FD2A-54E4-6602-7D1E6CA268F1}"/>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FC3DE4A0-D434-0C15-737A-DF60AA25C1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8A30B5-602C-81E0-A159-B270DEED70A1}"/>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2165024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5CE6C2-7D39-99BA-78E7-D35D48B34A2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BD7B0B9-D37C-8DEA-D78A-2A8FDD4784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3D6DA9-141D-ED86-9ECE-5E3C0959523C}"/>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C17298AB-1B26-B8A6-BFCC-C5BDD592E3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BE609B-4F4A-6CB1-3F30-CBF30914F2BB}"/>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1789675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1BB7AE2-F9F1-5AD6-B565-9F87C664DB4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1893A86-4B3E-91F6-EECE-A78383AB3B2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F3248E-0FF7-40C9-F67C-728F06225FAC}"/>
              </a:ext>
            </a:extLst>
          </p:cNvPr>
          <p:cNvSpPr>
            <a:spLocks noGrp="1"/>
          </p:cNvSpPr>
          <p:nvPr>
            <p:ph type="dt" sz="half" idx="10"/>
          </p:nvPr>
        </p:nvSpPr>
        <p:spPr/>
        <p:txBody>
          <a:body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D68CB953-A891-B5DE-D682-C165F96E859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3EC349-FB00-8DF6-3EBA-27A612D6DEAB}"/>
              </a:ext>
            </a:extLst>
          </p:cNvPr>
          <p:cNvSpPr>
            <a:spLocks noGrp="1"/>
          </p:cNvSpPr>
          <p:nvPr>
            <p:ph type="sldNum" sz="quarter" idx="12"/>
          </p:nvPr>
        </p:nvSpPr>
        <p:spPr/>
        <p:txBody>
          <a:body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70112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15BF3-27D2-7391-5F97-48CA69303D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68AD8F-70CF-0334-A2AA-A5B83178610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2E61AB3-F170-F92D-68F8-917169CBCA0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C93888E-942B-9280-B822-F3E79731E7B7}"/>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061A6261-BB07-8812-9D67-04C1C74C3C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2D8584-7DE9-45D8-C3B8-F1077F47451B}"/>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14697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A5335B-2496-4457-9675-B6B1A18E51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45F650E-1400-127B-0E43-7FC653054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9C67923-43E1-B17C-DE47-25073DEA52D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01ADEA-BC02-CD15-E43E-04C4BF90D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4F02581-EEDE-5659-D32C-199C8F05062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9BA04AF-B99F-AC8C-6532-004D48496F73}"/>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8" name="页脚占位符 7">
            <a:extLst>
              <a:ext uri="{FF2B5EF4-FFF2-40B4-BE49-F238E27FC236}">
                <a16:creationId xmlns:a16="http://schemas.microsoft.com/office/drawing/2014/main" id="{D89D658A-732A-3F81-F553-00979A8613E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6DFDDC-D3B9-D229-1B6A-D73C61F48058}"/>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228409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08D285-63EE-D972-2D2C-7551743173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EB60574-91AF-7DA5-3DB1-FF7EC9A355A2}"/>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4" name="页脚占位符 3">
            <a:extLst>
              <a:ext uri="{FF2B5EF4-FFF2-40B4-BE49-F238E27FC236}">
                <a16:creationId xmlns:a16="http://schemas.microsoft.com/office/drawing/2014/main" id="{5062DEF4-5CBF-99A5-B494-5BDA6916C11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F02CBA-E356-F941-55F3-52BFDFE5BD91}"/>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14751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B1B716D-0AFB-B11F-BD32-FD4A1FEFD2FB}"/>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3" name="页脚占位符 2">
            <a:extLst>
              <a:ext uri="{FF2B5EF4-FFF2-40B4-BE49-F238E27FC236}">
                <a16:creationId xmlns:a16="http://schemas.microsoft.com/office/drawing/2014/main" id="{5AED66C5-CCF4-9D9A-5D29-EAEF9E0067F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11E6D4F-81DE-4110-6EE8-E2371798C5D2}"/>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174113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A47F32-A57C-D3DD-11A1-7B749DD1BE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D77DA4-76D8-D794-BBB9-7611505F2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408FC4E-4CAC-F62C-BEA8-E87FC582F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D673CF-FE92-F9B0-392E-4A58F0243646}"/>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1BDA6250-6319-AF05-5F7F-0CC66774F82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DF5920-C780-C43C-4315-0D4C2DC6957F}"/>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229337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AFA17A-2C6F-6D28-28D5-50B66AF4E88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DB6C8ED-6AC9-E224-99B8-455BC1E09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4EA6192-BFC7-4DAA-BED6-636D0A5B5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64E95A-CF32-2D7A-EC3B-37B64958A08C}"/>
              </a:ext>
            </a:extLst>
          </p:cNvPr>
          <p:cNvSpPr>
            <a:spLocks noGrp="1"/>
          </p:cNvSpPr>
          <p:nvPr>
            <p:ph type="dt" sz="half" idx="10"/>
          </p:nvPr>
        </p:nvSpPr>
        <p:spPr/>
        <p:txBody>
          <a:bodyPr/>
          <a:lstStyle/>
          <a:p>
            <a:fld id="{E8873376-5CED-400C-9621-F93FE5D74A13}" type="datetimeFigureOut">
              <a:rPr lang="zh-CN" altLang="en-US" smtClean="0"/>
              <a:t>2024/6/4</a:t>
            </a:fld>
            <a:endParaRPr lang="zh-CN" altLang="en-US"/>
          </a:p>
        </p:txBody>
      </p:sp>
      <p:sp>
        <p:nvSpPr>
          <p:cNvPr id="6" name="页脚占位符 5">
            <a:extLst>
              <a:ext uri="{FF2B5EF4-FFF2-40B4-BE49-F238E27FC236}">
                <a16:creationId xmlns:a16="http://schemas.microsoft.com/office/drawing/2014/main" id="{EB0A0117-52CE-2AEB-D5CA-6D25707064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5C624A-65D4-5D3C-2E15-34B19EB8C5A0}"/>
              </a:ext>
            </a:extLst>
          </p:cNvPr>
          <p:cNvSpPr>
            <a:spLocks noGrp="1"/>
          </p:cNvSpPr>
          <p:nvPr>
            <p:ph type="sldNum" sz="quarter" idx="12"/>
          </p:nvPr>
        </p:nvSpPr>
        <p:spPr/>
        <p:txBody>
          <a:body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388682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910B60-74FD-623F-A146-A44369694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FA042A7-0391-8A34-070B-5D6FCE6AD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820BE7-582E-DC5D-C315-B6C0AF8ED8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73376-5CED-400C-9621-F93FE5D74A13}"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CA3830A0-EDAC-3489-E4F9-7DE165EA9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F23D4F4-FDE5-0A7F-FA4B-A433D552C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988E-04D8-4AF7-B446-9579FEE37462}" type="slidenum">
              <a:rPr lang="zh-CN" altLang="en-US" smtClean="0"/>
              <a:t>‹#›</a:t>
            </a:fld>
            <a:endParaRPr lang="zh-CN" altLang="en-US"/>
          </a:p>
        </p:txBody>
      </p:sp>
    </p:spTree>
    <p:extLst>
      <p:ext uri="{BB962C8B-B14F-4D97-AF65-F5344CB8AC3E}">
        <p14:creationId xmlns:p14="http://schemas.microsoft.com/office/powerpoint/2010/main" val="119227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9F091C-2FDF-8002-20DA-1BE32771C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6295A6D-2FB4-1670-BED6-17E068063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FFD001-4EE7-A3D1-C0FB-3667348A6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E677055E-C88E-4968-7A7D-07A61324F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FE3D0AA-8482-836E-D543-6753399D1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488844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B9F091C-2FDF-8002-20DA-1BE32771CA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6295A6D-2FB4-1670-BED6-17E068063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FFD001-4EE7-A3D1-C0FB-3667348A6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DEEDE-80E4-4B7D-ACC3-D2B3005CBEFB}" type="datetimeFigureOut">
              <a:rPr lang="zh-CN" altLang="en-US" smtClean="0"/>
              <a:t>2024/6/4</a:t>
            </a:fld>
            <a:endParaRPr lang="zh-CN" altLang="en-US"/>
          </a:p>
        </p:txBody>
      </p:sp>
      <p:sp>
        <p:nvSpPr>
          <p:cNvPr id="5" name="页脚占位符 4">
            <a:extLst>
              <a:ext uri="{FF2B5EF4-FFF2-40B4-BE49-F238E27FC236}">
                <a16:creationId xmlns:a16="http://schemas.microsoft.com/office/drawing/2014/main" id="{E677055E-C88E-4968-7A7D-07A61324F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FE3D0AA-8482-836E-D543-6753399D1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C6AE5-3A8C-4FF8-8A96-55772D2192B1}" type="slidenum">
              <a:rPr lang="zh-CN" altLang="en-US" smtClean="0"/>
              <a:t>‹#›</a:t>
            </a:fld>
            <a:endParaRPr lang="zh-CN" altLang="en-US"/>
          </a:p>
        </p:txBody>
      </p:sp>
    </p:spTree>
    <p:extLst>
      <p:ext uri="{BB962C8B-B14F-4D97-AF65-F5344CB8AC3E}">
        <p14:creationId xmlns:p14="http://schemas.microsoft.com/office/powerpoint/2010/main" val="3450921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DBC2F7-628E-43FE-AC00-B906EA50597B}"/>
              </a:ext>
            </a:extLst>
          </p:cNvPr>
          <p:cNvSpPr>
            <a:spLocks noGrp="1"/>
          </p:cNvSpPr>
          <p:nvPr>
            <p:ph type="ctrTitle"/>
          </p:nvPr>
        </p:nvSpPr>
        <p:spPr>
          <a:xfrm>
            <a:off x="340935" y="356629"/>
            <a:ext cx="11510128" cy="2387600"/>
          </a:xfrm>
        </p:spPr>
        <p:txBody>
          <a:bodyPr>
            <a:noAutofit/>
          </a:bodyPr>
          <a:lstStyle/>
          <a:p>
            <a:r>
              <a:rPr lang="zh-CN" altLang="en-US" sz="4800" b="1" dirty="0">
                <a:solidFill>
                  <a:schemeClr val="bg1"/>
                </a:solidFill>
                <a:latin typeface="Arial" panose="020B0604020202020204" pitchFamily="34" charset="0"/>
                <a:ea typeface="楷体" panose="02010609060101010101" pitchFamily="49" charset="-122"/>
                <a:cs typeface="Arial" panose="020B0604020202020204" pitchFamily="34" charset="0"/>
              </a:rPr>
              <a:t>利用肺泡类器官筛选可促进</a:t>
            </a:r>
            <a:r>
              <a:rPr lang="en-US" altLang="zh-CN" sz="4800" b="1" dirty="0">
                <a:solidFill>
                  <a:schemeClr val="bg1"/>
                </a:solidFill>
                <a:latin typeface="Arial" panose="020B0604020202020204" pitchFamily="34" charset="0"/>
                <a:ea typeface="楷体" panose="02010609060101010101" pitchFamily="49" charset="-122"/>
                <a:cs typeface="Arial" panose="020B0604020202020204" pitchFamily="34" charset="0"/>
              </a:rPr>
              <a:t>AEC1</a:t>
            </a:r>
            <a:r>
              <a:rPr lang="zh-CN" altLang="en-US" sz="4800" b="1" dirty="0">
                <a:solidFill>
                  <a:schemeClr val="accent2">
                    <a:lumMod val="75000"/>
                  </a:schemeClr>
                </a:solidFill>
                <a:latin typeface="Arial" panose="020B0604020202020204" pitchFamily="34" charset="0"/>
                <a:ea typeface="楷体" panose="02010609060101010101" pitchFamily="49" charset="-122"/>
                <a:cs typeface="Arial" panose="020B0604020202020204" pitchFamily="34" charset="0"/>
              </a:rPr>
              <a:t>成熟</a:t>
            </a:r>
            <a:r>
              <a:rPr lang="zh-CN" altLang="en-US" sz="4800" b="1" dirty="0">
                <a:solidFill>
                  <a:schemeClr val="bg1"/>
                </a:solidFill>
                <a:latin typeface="Arial" panose="020B0604020202020204" pitchFamily="34" charset="0"/>
                <a:ea typeface="楷体" panose="02010609060101010101" pitchFamily="49" charset="-122"/>
                <a:cs typeface="Arial" panose="020B0604020202020204" pitchFamily="34" charset="0"/>
              </a:rPr>
              <a:t>的信号因子</a:t>
            </a:r>
          </a:p>
        </p:txBody>
      </p:sp>
      <p:sp>
        <p:nvSpPr>
          <p:cNvPr id="4" name="副标题 2">
            <a:extLst>
              <a:ext uri="{FF2B5EF4-FFF2-40B4-BE49-F238E27FC236}">
                <a16:creationId xmlns:a16="http://schemas.microsoft.com/office/drawing/2014/main" id="{3B09D1D3-98A2-486C-A343-F33E23768AC3}"/>
              </a:ext>
            </a:extLst>
          </p:cNvPr>
          <p:cNvSpPr>
            <a:spLocks noGrp="1"/>
          </p:cNvSpPr>
          <p:nvPr>
            <p:ph type="subTitle" idx="1"/>
          </p:nvPr>
        </p:nvSpPr>
        <p:spPr>
          <a:xfrm>
            <a:off x="1523999" y="4160838"/>
            <a:ext cx="9144000" cy="1655762"/>
          </a:xfrm>
        </p:spPr>
        <p:txBody>
          <a:bodyPr>
            <a:normAutofit/>
          </a:bodyPr>
          <a:lstStyle/>
          <a:p>
            <a:r>
              <a:rPr lang="zh-CN" altLang="en-US" sz="2000" dirty="0">
                <a:solidFill>
                  <a:schemeClr val="bg1"/>
                </a:solidFill>
              </a:rPr>
              <a:t>何远隆</a:t>
            </a:r>
            <a:endParaRPr lang="en-US" altLang="zh-CN" sz="2000" dirty="0">
              <a:solidFill>
                <a:schemeClr val="bg1"/>
              </a:solidFill>
            </a:endParaRPr>
          </a:p>
          <a:p>
            <a:r>
              <a:rPr lang="zh-CN" altLang="en-US" sz="2000" dirty="0">
                <a:solidFill>
                  <a:schemeClr val="bg1"/>
                </a:solidFill>
              </a:rPr>
              <a:t>指导教师：林鑫华</a:t>
            </a:r>
            <a:endParaRPr lang="en-US" altLang="zh-CN" sz="2000" dirty="0">
              <a:solidFill>
                <a:schemeClr val="bg1"/>
              </a:solidFill>
            </a:endParaRPr>
          </a:p>
        </p:txBody>
      </p:sp>
      <p:pic>
        <p:nvPicPr>
          <p:cNvPr id="5" name="图片 4">
            <a:extLst>
              <a:ext uri="{FF2B5EF4-FFF2-40B4-BE49-F238E27FC236}">
                <a16:creationId xmlns:a16="http://schemas.microsoft.com/office/drawing/2014/main" id="{B8A0839A-CCB7-49F4-9D7F-4D236F5F6D27}"/>
              </a:ext>
            </a:extLst>
          </p:cNvPr>
          <p:cNvPicPr>
            <a:picLocks noChangeAspect="1"/>
          </p:cNvPicPr>
          <p:nvPr/>
        </p:nvPicPr>
        <p:blipFill rotWithShape="1">
          <a:blip r:embed="rId3"/>
          <a:srcRect t="15442" r="15475"/>
          <a:stretch/>
        </p:blipFill>
        <p:spPr>
          <a:xfrm flipH="1">
            <a:off x="2289241" y="4113771"/>
            <a:ext cx="2669023" cy="2744229"/>
          </a:xfrm>
          <a:prstGeom prst="rect">
            <a:avLst/>
          </a:prstGeom>
        </p:spPr>
      </p:pic>
      <p:pic>
        <p:nvPicPr>
          <p:cNvPr id="6" name="图片 5">
            <a:extLst>
              <a:ext uri="{FF2B5EF4-FFF2-40B4-BE49-F238E27FC236}">
                <a16:creationId xmlns:a16="http://schemas.microsoft.com/office/drawing/2014/main" id="{8BDE94D3-A092-455A-9B47-D938D2D9CF57}"/>
              </a:ext>
            </a:extLst>
          </p:cNvPr>
          <p:cNvPicPr>
            <a:picLocks noChangeAspect="1"/>
          </p:cNvPicPr>
          <p:nvPr/>
        </p:nvPicPr>
        <p:blipFill rotWithShape="1">
          <a:blip r:embed="rId3"/>
          <a:srcRect t="15442" r="15475"/>
          <a:stretch/>
        </p:blipFill>
        <p:spPr>
          <a:xfrm>
            <a:off x="7405527" y="4113771"/>
            <a:ext cx="2669023" cy="2744229"/>
          </a:xfrm>
          <a:prstGeom prst="rect">
            <a:avLst/>
          </a:prstGeom>
        </p:spPr>
      </p:pic>
    </p:spTree>
    <p:extLst>
      <p:ext uri="{BB962C8B-B14F-4D97-AF65-F5344CB8AC3E}">
        <p14:creationId xmlns:p14="http://schemas.microsoft.com/office/powerpoint/2010/main" val="121477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E1F52F-90C8-444E-A053-8BB2A3AE7C66}"/>
              </a:ext>
            </a:extLst>
          </p:cNvPr>
          <p:cNvSpPr>
            <a:spLocks noGrp="1"/>
          </p:cNvSpPr>
          <p:nvPr>
            <p:ph idx="1"/>
          </p:nvPr>
        </p:nvSpPr>
        <p:spPr>
          <a:xfrm>
            <a:off x="0" y="721737"/>
            <a:ext cx="12192000" cy="2825532"/>
          </a:xfrm>
        </p:spPr>
        <p:txBody>
          <a:bodyPr>
            <a:normAutofit/>
          </a:bodyPr>
          <a:lstStyle/>
          <a:p>
            <a:pPr marL="0" indent="0" algn="ctr">
              <a:buNone/>
            </a:pPr>
            <a:r>
              <a:rPr lang="zh-CN" altLang="en-US" sz="4000" b="1" dirty="0"/>
              <a:t>科学问题：</a:t>
            </a:r>
            <a:endParaRPr lang="en-US" altLang="zh-CN" sz="4000" b="1" dirty="0"/>
          </a:p>
          <a:p>
            <a:pPr marL="0" indent="0" algn="ctr">
              <a:buNone/>
            </a:pPr>
            <a:endParaRPr lang="en-US" altLang="zh-CN" sz="4000" b="1" dirty="0"/>
          </a:p>
          <a:p>
            <a:pPr marL="0" indent="0" algn="ctr">
              <a:buNone/>
            </a:pPr>
            <a:r>
              <a:rPr lang="en-US" altLang="zh-CN" sz="4000" b="1" dirty="0"/>
              <a:t>AEC2</a:t>
            </a:r>
            <a:r>
              <a:rPr lang="zh-CN" altLang="en-US" sz="4000" b="1" dirty="0"/>
              <a:t>如何突破中间态以转分化为成熟的</a:t>
            </a:r>
            <a:r>
              <a:rPr lang="en-US" altLang="zh-CN" sz="4000" b="1" dirty="0"/>
              <a:t>AEC1</a:t>
            </a:r>
            <a:r>
              <a:rPr lang="zh-CN" altLang="en-US" sz="4000" b="1" dirty="0"/>
              <a:t>？</a:t>
            </a:r>
          </a:p>
        </p:txBody>
      </p:sp>
      <p:pic>
        <p:nvPicPr>
          <p:cNvPr id="12" name="图片 11">
            <a:extLst>
              <a:ext uri="{FF2B5EF4-FFF2-40B4-BE49-F238E27FC236}">
                <a16:creationId xmlns:a16="http://schemas.microsoft.com/office/drawing/2014/main" id="{76BF1458-7AE5-4902-AA77-F2EB867898C0}"/>
              </a:ext>
            </a:extLst>
          </p:cNvPr>
          <p:cNvPicPr>
            <a:picLocks noChangeAspect="1"/>
          </p:cNvPicPr>
          <p:nvPr/>
        </p:nvPicPr>
        <p:blipFill rotWithShape="1">
          <a:blip r:embed="rId2"/>
          <a:srcRect t="17109" b="46538"/>
          <a:stretch/>
        </p:blipFill>
        <p:spPr>
          <a:xfrm>
            <a:off x="2062917" y="3429000"/>
            <a:ext cx="8588681" cy="1675495"/>
          </a:xfrm>
          <a:prstGeom prst="rect">
            <a:avLst/>
          </a:prstGeom>
        </p:spPr>
      </p:pic>
      <p:sp>
        <p:nvSpPr>
          <p:cNvPr id="13" name="矩形 12">
            <a:extLst>
              <a:ext uri="{FF2B5EF4-FFF2-40B4-BE49-F238E27FC236}">
                <a16:creationId xmlns:a16="http://schemas.microsoft.com/office/drawing/2014/main" id="{A104D3C9-C272-4730-A596-C4245A08C5C5}"/>
              </a:ext>
            </a:extLst>
          </p:cNvPr>
          <p:cNvSpPr/>
          <p:nvPr/>
        </p:nvSpPr>
        <p:spPr>
          <a:xfrm>
            <a:off x="6560458" y="3429000"/>
            <a:ext cx="3924300" cy="100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76779794-30B3-41E8-BD95-78CCE7779239}"/>
              </a:ext>
            </a:extLst>
          </p:cNvPr>
          <p:cNvSpPr/>
          <p:nvPr/>
        </p:nvSpPr>
        <p:spPr>
          <a:xfrm>
            <a:off x="5036459" y="3190300"/>
            <a:ext cx="1657349" cy="100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118B8F3-4A4F-4557-9D44-A150A7764290}"/>
              </a:ext>
            </a:extLst>
          </p:cNvPr>
          <p:cNvSpPr/>
          <p:nvPr/>
        </p:nvSpPr>
        <p:spPr>
          <a:xfrm>
            <a:off x="6154059" y="3522498"/>
            <a:ext cx="311713" cy="100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4E994D7B-ABEF-4C85-8B86-4B3B515DD9BC}"/>
              </a:ext>
            </a:extLst>
          </p:cNvPr>
          <p:cNvSpPr/>
          <p:nvPr/>
        </p:nvSpPr>
        <p:spPr>
          <a:xfrm>
            <a:off x="7595509" y="4791797"/>
            <a:ext cx="2686049" cy="312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28658559-2EAA-4070-9EC8-71F8B1FC7BE0}"/>
              </a:ext>
            </a:extLst>
          </p:cNvPr>
          <p:cNvSpPr txBox="1"/>
          <p:nvPr/>
        </p:nvSpPr>
        <p:spPr>
          <a:xfrm>
            <a:off x="6827158" y="3879467"/>
            <a:ext cx="466794" cy="646331"/>
          </a:xfrm>
          <a:prstGeom prst="rect">
            <a:avLst/>
          </a:prstGeom>
          <a:noFill/>
        </p:spPr>
        <p:txBody>
          <a:bodyPr wrap="none" rtlCol="0">
            <a:spAutoFit/>
          </a:bodyPr>
          <a:lstStyle/>
          <a:p>
            <a:r>
              <a:rPr lang="en-US" altLang="zh-CN" sz="3600" b="1" dirty="0"/>
              <a:t>?</a:t>
            </a:r>
            <a:endParaRPr lang="zh-CN" altLang="en-US" sz="3600" b="1" dirty="0"/>
          </a:p>
        </p:txBody>
      </p:sp>
    </p:spTree>
    <p:extLst>
      <p:ext uri="{BB962C8B-B14F-4D97-AF65-F5344CB8AC3E}">
        <p14:creationId xmlns:p14="http://schemas.microsoft.com/office/powerpoint/2010/main" val="288291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59CF2-93A8-4F69-8C28-6E31FD46DD31}"/>
              </a:ext>
            </a:extLst>
          </p:cNvPr>
          <p:cNvSpPr>
            <a:spLocks noGrp="1"/>
          </p:cNvSpPr>
          <p:nvPr>
            <p:ph type="title"/>
          </p:nvPr>
        </p:nvSpPr>
        <p:spPr>
          <a:xfrm>
            <a:off x="0" y="0"/>
            <a:ext cx="10515600" cy="1325563"/>
          </a:xfrm>
        </p:spPr>
        <p:txBody>
          <a:bodyPr>
            <a:normAutofit/>
          </a:bodyPr>
          <a:lstStyle/>
          <a:p>
            <a:r>
              <a:rPr lang="zh-CN" altLang="en-US" sz="3600" b="1" dirty="0"/>
              <a:t>研究内容</a:t>
            </a:r>
          </a:p>
        </p:txBody>
      </p:sp>
      <p:sp>
        <p:nvSpPr>
          <p:cNvPr id="4" name="文本框 3">
            <a:extLst>
              <a:ext uri="{FF2B5EF4-FFF2-40B4-BE49-F238E27FC236}">
                <a16:creationId xmlns:a16="http://schemas.microsoft.com/office/drawing/2014/main" id="{1B3703B8-A270-B5E7-3EED-A9B89EFE9C14}"/>
              </a:ext>
            </a:extLst>
          </p:cNvPr>
          <p:cNvSpPr txBox="1"/>
          <p:nvPr/>
        </p:nvSpPr>
        <p:spPr>
          <a:xfrm>
            <a:off x="4755987" y="2905780"/>
            <a:ext cx="3430747" cy="523220"/>
          </a:xfrm>
          <a:prstGeom prst="rect">
            <a:avLst/>
          </a:prstGeom>
          <a:noFill/>
        </p:spPr>
        <p:txBody>
          <a:bodyPr wrap="none" rtlCol="0">
            <a:spAutoFit/>
          </a:bodyPr>
          <a:lstStyle/>
          <a:p>
            <a:r>
              <a:rPr lang="zh-CN" altLang="en-US" sz="2800" b="1" dirty="0"/>
              <a:t>添加候选因子并读出</a:t>
            </a:r>
          </a:p>
        </p:txBody>
      </p:sp>
      <p:sp>
        <p:nvSpPr>
          <p:cNvPr id="5" name="文本框 4">
            <a:extLst>
              <a:ext uri="{FF2B5EF4-FFF2-40B4-BE49-F238E27FC236}">
                <a16:creationId xmlns:a16="http://schemas.microsoft.com/office/drawing/2014/main" id="{1A9F7652-4122-CAFE-71DE-6856FC7B8D3D}"/>
              </a:ext>
            </a:extLst>
          </p:cNvPr>
          <p:cNvSpPr txBox="1"/>
          <p:nvPr/>
        </p:nvSpPr>
        <p:spPr>
          <a:xfrm>
            <a:off x="351988" y="2905780"/>
            <a:ext cx="3430747" cy="523220"/>
          </a:xfrm>
          <a:prstGeom prst="rect">
            <a:avLst/>
          </a:prstGeom>
          <a:noFill/>
        </p:spPr>
        <p:txBody>
          <a:bodyPr wrap="none" rtlCol="0">
            <a:spAutoFit/>
          </a:bodyPr>
          <a:lstStyle/>
          <a:p>
            <a:r>
              <a:rPr lang="zh-CN" altLang="en-US" sz="2800" b="1" dirty="0"/>
              <a:t>类器官筛选体系建立</a:t>
            </a:r>
          </a:p>
        </p:txBody>
      </p:sp>
      <p:sp>
        <p:nvSpPr>
          <p:cNvPr id="7" name="文本框 6">
            <a:extLst>
              <a:ext uri="{FF2B5EF4-FFF2-40B4-BE49-F238E27FC236}">
                <a16:creationId xmlns:a16="http://schemas.microsoft.com/office/drawing/2014/main" id="{FA469B49-B732-9CF7-6EEB-41FC84ECAA2F}"/>
              </a:ext>
            </a:extLst>
          </p:cNvPr>
          <p:cNvSpPr txBox="1"/>
          <p:nvPr/>
        </p:nvSpPr>
        <p:spPr>
          <a:xfrm>
            <a:off x="4755987" y="3531889"/>
            <a:ext cx="2723823" cy="1754326"/>
          </a:xfrm>
          <a:prstGeom prst="rect">
            <a:avLst/>
          </a:prstGeom>
          <a:noFill/>
        </p:spPr>
        <p:txBody>
          <a:bodyPr wrap="none" rtlCol="0">
            <a:spAutoFit/>
          </a:bodyPr>
          <a:lstStyle/>
          <a:p>
            <a:r>
              <a:rPr lang="zh-CN" altLang="en-US" dirty="0"/>
              <a:t>聚焦细胞之间的“差异”</a:t>
            </a:r>
            <a:endParaRPr lang="en-US" altLang="zh-CN" dirty="0"/>
          </a:p>
          <a:p>
            <a:endParaRPr lang="en-US" altLang="zh-CN" dirty="0"/>
          </a:p>
          <a:p>
            <a:r>
              <a:rPr lang="zh-CN" altLang="en-US" dirty="0"/>
              <a:t>来源：</a:t>
            </a:r>
            <a:endParaRPr lang="en-US" altLang="zh-CN" dirty="0"/>
          </a:p>
          <a:p>
            <a:r>
              <a:rPr lang="zh-CN" altLang="en-US" dirty="0"/>
              <a:t>①</a:t>
            </a:r>
            <a:r>
              <a:rPr lang="en-US" altLang="zh-CN" i="1" dirty="0"/>
              <a:t>in vivo </a:t>
            </a:r>
            <a:r>
              <a:rPr lang="en-US" altLang="zh-CN" dirty="0" err="1"/>
              <a:t>scRNA</a:t>
            </a:r>
            <a:r>
              <a:rPr lang="en-US" altLang="zh-CN" dirty="0"/>
              <a:t>-seq</a:t>
            </a:r>
          </a:p>
          <a:p>
            <a:endParaRPr lang="en-US" altLang="zh-CN" dirty="0"/>
          </a:p>
          <a:p>
            <a:r>
              <a:rPr lang="zh-CN" altLang="en-US" dirty="0"/>
              <a:t>②文献阅读</a:t>
            </a:r>
            <a:endParaRPr lang="en-US" altLang="zh-CN" dirty="0"/>
          </a:p>
        </p:txBody>
      </p:sp>
      <p:sp>
        <p:nvSpPr>
          <p:cNvPr id="8" name="文本框 7">
            <a:extLst>
              <a:ext uri="{FF2B5EF4-FFF2-40B4-BE49-F238E27FC236}">
                <a16:creationId xmlns:a16="http://schemas.microsoft.com/office/drawing/2014/main" id="{04106DE3-B188-27F8-594B-48CC657AC412}"/>
              </a:ext>
            </a:extLst>
          </p:cNvPr>
          <p:cNvSpPr txBox="1"/>
          <p:nvPr/>
        </p:nvSpPr>
        <p:spPr>
          <a:xfrm>
            <a:off x="351988" y="3531889"/>
            <a:ext cx="3570914" cy="1477328"/>
          </a:xfrm>
          <a:prstGeom prst="rect">
            <a:avLst/>
          </a:prstGeom>
          <a:noFill/>
        </p:spPr>
        <p:txBody>
          <a:bodyPr wrap="none" rtlCol="0">
            <a:spAutoFit/>
          </a:bodyPr>
          <a:lstStyle/>
          <a:p>
            <a:r>
              <a:rPr lang="zh-CN" altLang="en-US" dirty="0"/>
              <a:t>①稳定高活性的分选体系建立</a:t>
            </a:r>
            <a:endParaRPr lang="en-US" altLang="zh-CN" dirty="0"/>
          </a:p>
          <a:p>
            <a:pPr lvl="1"/>
            <a:r>
              <a:rPr lang="en-US" altLang="zh-CN" dirty="0"/>
              <a:t>BF</a:t>
            </a:r>
            <a:r>
              <a:rPr lang="zh-CN" altLang="en-US" dirty="0"/>
              <a:t>表型和</a:t>
            </a:r>
            <a:r>
              <a:rPr lang="en-US" altLang="zh-CN" dirty="0"/>
              <a:t>IF</a:t>
            </a:r>
            <a:r>
              <a:rPr lang="zh-CN" altLang="en-US" dirty="0"/>
              <a:t>表型</a:t>
            </a:r>
            <a:endParaRPr lang="en-US" altLang="zh-CN" dirty="0"/>
          </a:p>
          <a:p>
            <a:pPr lvl="1"/>
            <a:endParaRPr lang="en-US" altLang="zh-CN" dirty="0"/>
          </a:p>
          <a:p>
            <a:r>
              <a:rPr lang="zh-CN" altLang="en-US" dirty="0"/>
              <a:t>②稳定的读出建立</a:t>
            </a:r>
            <a:endParaRPr lang="en-US" altLang="zh-CN" dirty="0"/>
          </a:p>
          <a:p>
            <a:pPr lvl="1"/>
            <a:r>
              <a:rPr lang="en-US" altLang="zh-CN" dirty="0"/>
              <a:t>RT-qPCR</a:t>
            </a:r>
            <a:r>
              <a:rPr lang="zh-CN" altLang="en-US" dirty="0"/>
              <a:t>（及标志物确定）</a:t>
            </a:r>
            <a:endParaRPr lang="en-US" altLang="zh-CN" dirty="0"/>
          </a:p>
        </p:txBody>
      </p:sp>
      <p:cxnSp>
        <p:nvCxnSpPr>
          <p:cNvPr id="11" name="直接箭头连接符 10">
            <a:extLst>
              <a:ext uri="{FF2B5EF4-FFF2-40B4-BE49-F238E27FC236}">
                <a16:creationId xmlns:a16="http://schemas.microsoft.com/office/drawing/2014/main" id="{9EFC9EC2-D8DC-A83D-080A-8AB1CDD576CB}"/>
              </a:ext>
            </a:extLst>
          </p:cNvPr>
          <p:cNvCxnSpPr>
            <a:cxnSpLocks/>
            <a:stCxn id="4" idx="3"/>
            <a:endCxn id="10" idx="1"/>
          </p:cNvCxnSpPr>
          <p:nvPr/>
        </p:nvCxnSpPr>
        <p:spPr>
          <a:xfrm>
            <a:off x="8186734" y="3167390"/>
            <a:ext cx="11589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33B4762-24D9-9C45-D049-F437FC3C6947}"/>
              </a:ext>
            </a:extLst>
          </p:cNvPr>
          <p:cNvCxnSpPr>
            <a:cxnSpLocks/>
            <a:stCxn id="5" idx="3"/>
            <a:endCxn id="4" idx="1"/>
          </p:cNvCxnSpPr>
          <p:nvPr/>
        </p:nvCxnSpPr>
        <p:spPr>
          <a:xfrm>
            <a:off x="3782735" y="3167390"/>
            <a:ext cx="9732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B0E2DCC-A753-4712-A1BB-94A47F9AE551}"/>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56476BE-B628-6304-A3D5-AFE4F7DE810A}"/>
              </a:ext>
            </a:extLst>
          </p:cNvPr>
          <p:cNvSpPr txBox="1"/>
          <p:nvPr/>
        </p:nvSpPr>
        <p:spPr>
          <a:xfrm>
            <a:off x="9345634" y="2905780"/>
            <a:ext cx="2698175" cy="523220"/>
          </a:xfrm>
          <a:prstGeom prst="rect">
            <a:avLst/>
          </a:prstGeom>
          <a:noFill/>
        </p:spPr>
        <p:txBody>
          <a:bodyPr wrap="none" rtlCol="0">
            <a:spAutoFit/>
          </a:bodyPr>
          <a:lstStyle/>
          <a:p>
            <a:r>
              <a:rPr lang="zh-CN" altLang="en-US" sz="2800" b="1" dirty="0"/>
              <a:t>代表性分子实验</a:t>
            </a:r>
            <a:endParaRPr lang="en-US" altLang="zh-CN" sz="2800" b="1" dirty="0"/>
          </a:p>
        </p:txBody>
      </p:sp>
      <p:sp>
        <p:nvSpPr>
          <p:cNvPr id="15" name="文本框 14">
            <a:extLst>
              <a:ext uri="{FF2B5EF4-FFF2-40B4-BE49-F238E27FC236}">
                <a16:creationId xmlns:a16="http://schemas.microsoft.com/office/drawing/2014/main" id="{0845F4AE-5DE6-97FA-5F18-5FD4221F9BEF}"/>
              </a:ext>
            </a:extLst>
          </p:cNvPr>
          <p:cNvSpPr txBox="1"/>
          <p:nvPr/>
        </p:nvSpPr>
        <p:spPr>
          <a:xfrm>
            <a:off x="9345634" y="3531889"/>
            <a:ext cx="2210862" cy="646331"/>
          </a:xfrm>
          <a:prstGeom prst="rect">
            <a:avLst/>
          </a:prstGeom>
          <a:noFill/>
        </p:spPr>
        <p:txBody>
          <a:bodyPr wrap="none" rtlCol="0">
            <a:spAutoFit/>
          </a:bodyPr>
          <a:lstStyle/>
          <a:p>
            <a:r>
              <a:rPr lang="zh-CN" altLang="en-US" dirty="0"/>
              <a:t>以转录因子</a:t>
            </a:r>
            <a:r>
              <a:rPr lang="en-US" altLang="zh-CN" dirty="0"/>
              <a:t>KL5</a:t>
            </a:r>
            <a:r>
              <a:rPr lang="zh-CN" altLang="en-US" dirty="0"/>
              <a:t>为例</a:t>
            </a:r>
            <a:endParaRPr lang="en-US" altLang="zh-CN" dirty="0"/>
          </a:p>
          <a:p>
            <a:r>
              <a:rPr lang="zh-CN" altLang="en-US" dirty="0"/>
              <a:t>说明类器官的潜力</a:t>
            </a:r>
            <a:endParaRPr lang="en-US" altLang="zh-CN" dirty="0"/>
          </a:p>
        </p:txBody>
      </p:sp>
    </p:spTree>
    <p:extLst>
      <p:ext uri="{BB962C8B-B14F-4D97-AF65-F5344CB8AC3E}">
        <p14:creationId xmlns:p14="http://schemas.microsoft.com/office/powerpoint/2010/main" val="37080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59CF2-93A8-4F69-8C28-6E31FD46DD31}"/>
              </a:ext>
            </a:extLst>
          </p:cNvPr>
          <p:cNvSpPr>
            <a:spLocks noGrp="1"/>
          </p:cNvSpPr>
          <p:nvPr>
            <p:ph type="title"/>
          </p:nvPr>
        </p:nvSpPr>
        <p:spPr>
          <a:xfrm>
            <a:off x="0" y="0"/>
            <a:ext cx="10515600" cy="1325563"/>
          </a:xfrm>
        </p:spPr>
        <p:txBody>
          <a:bodyPr>
            <a:normAutofit/>
          </a:bodyPr>
          <a:lstStyle/>
          <a:p>
            <a:r>
              <a:rPr lang="zh-CN" altLang="en-US" sz="3600" b="1" dirty="0"/>
              <a:t>二阶段纯上皮肺泡类器官的构建</a:t>
            </a:r>
          </a:p>
        </p:txBody>
      </p:sp>
      <p:cxnSp>
        <p:nvCxnSpPr>
          <p:cNvPr id="13" name="直接连接符 12">
            <a:extLst>
              <a:ext uri="{FF2B5EF4-FFF2-40B4-BE49-F238E27FC236}">
                <a16:creationId xmlns:a16="http://schemas.microsoft.com/office/drawing/2014/main" id="{7B0E2DCC-A753-4712-A1BB-94A47F9AE551}"/>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65748499-88DF-4B58-B0CA-657991FD3F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6974" b="48753"/>
          <a:stretch/>
        </p:blipFill>
        <p:spPr bwMode="auto">
          <a:xfrm>
            <a:off x="591478" y="1325563"/>
            <a:ext cx="5295948" cy="4877009"/>
          </a:xfrm>
          <a:prstGeom prst="rect">
            <a:avLst/>
          </a:prstGeom>
          <a:noFill/>
          <a:ln>
            <a:noFill/>
          </a:ln>
        </p:spPr>
      </p:pic>
      <p:sp>
        <p:nvSpPr>
          <p:cNvPr id="5" name="矩形 4">
            <a:extLst>
              <a:ext uri="{FF2B5EF4-FFF2-40B4-BE49-F238E27FC236}">
                <a16:creationId xmlns:a16="http://schemas.microsoft.com/office/drawing/2014/main" id="{1DD9194E-DE4C-EFE4-CCBB-4AA0DCEEFB84}"/>
              </a:ext>
            </a:extLst>
          </p:cNvPr>
          <p:cNvSpPr/>
          <p:nvPr/>
        </p:nvSpPr>
        <p:spPr>
          <a:xfrm>
            <a:off x="630621" y="1450428"/>
            <a:ext cx="283779" cy="338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E7555E4F-A090-A0AD-5D26-6968EC6EE2DF}"/>
              </a:ext>
            </a:extLst>
          </p:cNvPr>
          <p:cNvSpPr/>
          <p:nvPr/>
        </p:nvSpPr>
        <p:spPr>
          <a:xfrm>
            <a:off x="5579998" y="4409090"/>
            <a:ext cx="307428" cy="338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B1AAB860-D47F-C5CD-CA73-7D191EE313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76" t="51568" r="47389" b="-703"/>
          <a:stretch/>
        </p:blipFill>
        <p:spPr bwMode="auto">
          <a:xfrm>
            <a:off x="6824839" y="1456735"/>
            <a:ext cx="5046596" cy="4858063"/>
          </a:xfrm>
          <a:prstGeom prst="rect">
            <a:avLst/>
          </a:prstGeom>
          <a:noFill/>
          <a:ln>
            <a:noFill/>
          </a:ln>
        </p:spPr>
      </p:pic>
      <p:cxnSp>
        <p:nvCxnSpPr>
          <p:cNvPr id="9" name="直接箭头连接符 8">
            <a:extLst>
              <a:ext uri="{FF2B5EF4-FFF2-40B4-BE49-F238E27FC236}">
                <a16:creationId xmlns:a16="http://schemas.microsoft.com/office/drawing/2014/main" id="{76AAA25C-D457-7F4E-FD75-3B64C0A423C2}"/>
              </a:ext>
            </a:extLst>
          </p:cNvPr>
          <p:cNvCxnSpPr/>
          <p:nvPr/>
        </p:nvCxnSpPr>
        <p:spPr>
          <a:xfrm flipV="1">
            <a:off x="5579998" y="4028090"/>
            <a:ext cx="1244841"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F005585A-E2D6-8DA1-A8AC-912B4C973918}"/>
              </a:ext>
            </a:extLst>
          </p:cNvPr>
          <p:cNvSpPr txBox="1"/>
          <p:nvPr/>
        </p:nvSpPr>
        <p:spPr>
          <a:xfrm>
            <a:off x="4077477" y="6333744"/>
            <a:ext cx="4249881" cy="369332"/>
          </a:xfrm>
          <a:prstGeom prst="rect">
            <a:avLst/>
          </a:prstGeom>
          <a:noFill/>
        </p:spPr>
        <p:txBody>
          <a:bodyPr wrap="none" rtlCol="0">
            <a:spAutoFit/>
          </a:bodyPr>
          <a:lstStyle/>
          <a:p>
            <a:r>
              <a:rPr lang="zh-CN" altLang="en-US" dirty="0"/>
              <a:t>利用流式细胞术分选</a:t>
            </a:r>
            <a:r>
              <a:rPr lang="en-US" altLang="zh-CN" dirty="0"/>
              <a:t>AEC2</a:t>
            </a:r>
            <a:r>
              <a:rPr lang="zh-CN" altLang="en-US" dirty="0"/>
              <a:t>并验证其纯度</a:t>
            </a:r>
          </a:p>
        </p:txBody>
      </p:sp>
    </p:spTree>
    <p:extLst>
      <p:ext uri="{BB962C8B-B14F-4D97-AF65-F5344CB8AC3E}">
        <p14:creationId xmlns:p14="http://schemas.microsoft.com/office/powerpoint/2010/main" val="314859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1AAB860-D47F-C5CD-CA73-7D191EE313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334" t="25843" r="-1969" b="-462"/>
          <a:stretch/>
        </p:blipFill>
        <p:spPr bwMode="auto">
          <a:xfrm>
            <a:off x="7169194" y="956231"/>
            <a:ext cx="3937884" cy="5756865"/>
          </a:xfrm>
          <a:prstGeom prst="rect">
            <a:avLst/>
          </a:prstGeom>
          <a:noFill/>
          <a:ln>
            <a:noFill/>
          </a:ln>
        </p:spPr>
      </p:pic>
      <p:sp>
        <p:nvSpPr>
          <p:cNvPr id="10" name="矩形 9">
            <a:extLst>
              <a:ext uri="{FF2B5EF4-FFF2-40B4-BE49-F238E27FC236}">
                <a16:creationId xmlns:a16="http://schemas.microsoft.com/office/drawing/2014/main" id="{FB5A43B1-C1EE-7AF2-D10F-003168DE8A22}"/>
              </a:ext>
            </a:extLst>
          </p:cNvPr>
          <p:cNvSpPr/>
          <p:nvPr/>
        </p:nvSpPr>
        <p:spPr>
          <a:xfrm>
            <a:off x="7242767" y="786751"/>
            <a:ext cx="283779" cy="338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E4D59CF2-93A8-4F69-8C28-6E31FD46DD31}"/>
              </a:ext>
            </a:extLst>
          </p:cNvPr>
          <p:cNvSpPr>
            <a:spLocks noGrp="1"/>
          </p:cNvSpPr>
          <p:nvPr>
            <p:ph type="title"/>
          </p:nvPr>
        </p:nvSpPr>
        <p:spPr>
          <a:xfrm>
            <a:off x="0" y="0"/>
            <a:ext cx="10515600" cy="1325563"/>
          </a:xfrm>
        </p:spPr>
        <p:txBody>
          <a:bodyPr>
            <a:normAutofit/>
          </a:bodyPr>
          <a:lstStyle/>
          <a:p>
            <a:r>
              <a:rPr lang="zh-CN" altLang="en-US" sz="3600" b="1" dirty="0"/>
              <a:t>二阶段纯上皮肺泡类器官的构建</a:t>
            </a:r>
          </a:p>
        </p:txBody>
      </p:sp>
      <p:cxnSp>
        <p:nvCxnSpPr>
          <p:cNvPr id="13" name="直接连接符 12">
            <a:extLst>
              <a:ext uri="{FF2B5EF4-FFF2-40B4-BE49-F238E27FC236}">
                <a16:creationId xmlns:a16="http://schemas.microsoft.com/office/drawing/2014/main" id="{7B0E2DCC-A753-4712-A1BB-94A47F9AE551}"/>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65748499-88DF-4B58-B0CA-657991FD3F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6974" b="48753"/>
          <a:stretch/>
        </p:blipFill>
        <p:spPr bwMode="auto">
          <a:xfrm>
            <a:off x="591478" y="1325563"/>
            <a:ext cx="5295948" cy="4877009"/>
          </a:xfrm>
          <a:prstGeom prst="rect">
            <a:avLst/>
          </a:prstGeom>
          <a:noFill/>
          <a:ln>
            <a:noFill/>
          </a:ln>
        </p:spPr>
      </p:pic>
      <p:sp>
        <p:nvSpPr>
          <p:cNvPr id="5" name="矩形 4">
            <a:extLst>
              <a:ext uri="{FF2B5EF4-FFF2-40B4-BE49-F238E27FC236}">
                <a16:creationId xmlns:a16="http://schemas.microsoft.com/office/drawing/2014/main" id="{1DD9194E-DE4C-EFE4-CCBB-4AA0DCEEFB84}"/>
              </a:ext>
            </a:extLst>
          </p:cNvPr>
          <p:cNvSpPr/>
          <p:nvPr/>
        </p:nvSpPr>
        <p:spPr>
          <a:xfrm>
            <a:off x="630621" y="1450428"/>
            <a:ext cx="283779" cy="338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E7555E4F-A090-A0AD-5D26-6968EC6EE2DF}"/>
              </a:ext>
            </a:extLst>
          </p:cNvPr>
          <p:cNvSpPr/>
          <p:nvPr/>
        </p:nvSpPr>
        <p:spPr>
          <a:xfrm>
            <a:off x="5579998" y="4409090"/>
            <a:ext cx="307428" cy="338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76AAA25C-D457-7F4E-FD75-3B64C0A423C2}"/>
              </a:ext>
            </a:extLst>
          </p:cNvPr>
          <p:cNvCxnSpPr>
            <a:cxnSpLocks/>
          </p:cNvCxnSpPr>
          <p:nvPr/>
        </p:nvCxnSpPr>
        <p:spPr>
          <a:xfrm flipV="1">
            <a:off x="5579998" y="3644164"/>
            <a:ext cx="1481202" cy="7649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808DE95-5825-7C76-0F45-594D574F7AE9}"/>
              </a:ext>
            </a:extLst>
          </p:cNvPr>
          <p:cNvSpPr/>
          <p:nvPr/>
        </p:nvSpPr>
        <p:spPr>
          <a:xfrm>
            <a:off x="7027304" y="1411115"/>
            <a:ext cx="283779" cy="338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644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59CF2-93A8-4F69-8C28-6E31FD46DD31}"/>
              </a:ext>
            </a:extLst>
          </p:cNvPr>
          <p:cNvSpPr>
            <a:spLocks noGrp="1"/>
          </p:cNvSpPr>
          <p:nvPr>
            <p:ph type="title"/>
          </p:nvPr>
        </p:nvSpPr>
        <p:spPr>
          <a:xfrm>
            <a:off x="0" y="0"/>
            <a:ext cx="10515600" cy="1325563"/>
          </a:xfrm>
        </p:spPr>
        <p:txBody>
          <a:bodyPr>
            <a:normAutofit/>
          </a:bodyPr>
          <a:lstStyle/>
          <a:p>
            <a:r>
              <a:rPr lang="en-US" altLang="zh-CN" sz="3600" b="1" dirty="0"/>
              <a:t>qPCR</a:t>
            </a:r>
            <a:r>
              <a:rPr lang="zh-CN" altLang="en-US" sz="3600" b="1" dirty="0"/>
              <a:t>读出标志物的选择和确立</a:t>
            </a:r>
          </a:p>
        </p:txBody>
      </p:sp>
      <p:cxnSp>
        <p:nvCxnSpPr>
          <p:cNvPr id="13" name="直接连接符 12">
            <a:extLst>
              <a:ext uri="{FF2B5EF4-FFF2-40B4-BE49-F238E27FC236}">
                <a16:creationId xmlns:a16="http://schemas.microsoft.com/office/drawing/2014/main" id="{7B0E2DCC-A753-4712-A1BB-94A47F9AE551}"/>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22838464-ED78-4C4F-8A87-32CB5BAF38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1636" r="48309"/>
          <a:stretch/>
        </p:blipFill>
        <p:spPr bwMode="auto">
          <a:xfrm>
            <a:off x="1006725" y="956231"/>
            <a:ext cx="4696579" cy="5781850"/>
          </a:xfrm>
          <a:prstGeom prst="rect">
            <a:avLst/>
          </a:prstGeom>
          <a:noFill/>
          <a:ln>
            <a:noFill/>
          </a:ln>
        </p:spPr>
      </p:pic>
      <p:pic>
        <p:nvPicPr>
          <p:cNvPr id="5" name="图片 4">
            <a:extLst>
              <a:ext uri="{FF2B5EF4-FFF2-40B4-BE49-F238E27FC236}">
                <a16:creationId xmlns:a16="http://schemas.microsoft.com/office/drawing/2014/main" id="{38AFC952-DB1A-447C-8123-15EFA7EF65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465" b="39205"/>
          <a:stretch/>
        </p:blipFill>
        <p:spPr bwMode="auto">
          <a:xfrm>
            <a:off x="6892289" y="1112856"/>
            <a:ext cx="4002715" cy="5581587"/>
          </a:xfrm>
          <a:prstGeom prst="rect">
            <a:avLst/>
          </a:prstGeom>
          <a:noFill/>
          <a:ln>
            <a:noFill/>
          </a:ln>
        </p:spPr>
      </p:pic>
    </p:spTree>
    <p:extLst>
      <p:ext uri="{BB962C8B-B14F-4D97-AF65-F5344CB8AC3E}">
        <p14:creationId xmlns:p14="http://schemas.microsoft.com/office/powerpoint/2010/main" val="41477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59CF2-93A8-4F69-8C28-6E31FD46DD31}"/>
              </a:ext>
            </a:extLst>
          </p:cNvPr>
          <p:cNvSpPr>
            <a:spLocks noGrp="1"/>
          </p:cNvSpPr>
          <p:nvPr>
            <p:ph type="title"/>
          </p:nvPr>
        </p:nvSpPr>
        <p:spPr>
          <a:xfrm>
            <a:off x="0" y="0"/>
            <a:ext cx="10515600" cy="1325563"/>
          </a:xfrm>
        </p:spPr>
        <p:txBody>
          <a:bodyPr>
            <a:normAutofit/>
          </a:bodyPr>
          <a:lstStyle/>
          <a:p>
            <a:r>
              <a:rPr lang="zh-CN" altLang="en-US" sz="3600" b="1" dirty="0"/>
              <a:t>如何考虑两种细胞差异？</a:t>
            </a:r>
          </a:p>
        </p:txBody>
      </p:sp>
      <p:cxnSp>
        <p:nvCxnSpPr>
          <p:cNvPr id="13" name="直接连接符 12">
            <a:extLst>
              <a:ext uri="{FF2B5EF4-FFF2-40B4-BE49-F238E27FC236}">
                <a16:creationId xmlns:a16="http://schemas.microsoft.com/office/drawing/2014/main" id="{7B0E2DCC-A753-4712-A1BB-94A47F9AE551}"/>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33624F1E-0FAE-4D4D-8ED5-E74F399EFA14}"/>
              </a:ext>
            </a:extLst>
          </p:cNvPr>
          <p:cNvPicPr>
            <a:picLocks noChangeAspect="1"/>
          </p:cNvPicPr>
          <p:nvPr/>
        </p:nvPicPr>
        <p:blipFill rotWithShape="1">
          <a:blip r:embed="rId2">
            <a:extLst>
              <a:ext uri="{28A0092B-C50C-407E-A947-70E740481C1C}">
                <a14:useLocalDpi xmlns:a14="http://schemas.microsoft.com/office/drawing/2010/main" val="0"/>
              </a:ext>
            </a:extLst>
          </a:blip>
          <a:srcRect r="4929"/>
          <a:stretch/>
        </p:blipFill>
        <p:spPr>
          <a:xfrm>
            <a:off x="101600" y="1126994"/>
            <a:ext cx="6622855" cy="5435371"/>
          </a:xfrm>
          <a:prstGeom prst="rect">
            <a:avLst/>
          </a:prstGeom>
        </p:spPr>
      </p:pic>
      <p:pic>
        <p:nvPicPr>
          <p:cNvPr id="15" name="图片 14">
            <a:extLst>
              <a:ext uri="{FF2B5EF4-FFF2-40B4-BE49-F238E27FC236}">
                <a16:creationId xmlns:a16="http://schemas.microsoft.com/office/drawing/2014/main" id="{D5740AB1-A8DA-4EEA-BC26-D08EF137B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855" y="22050"/>
            <a:ext cx="3791145" cy="1174810"/>
          </a:xfrm>
          <a:prstGeom prst="rect">
            <a:avLst/>
          </a:prstGeom>
        </p:spPr>
      </p:pic>
      <p:sp>
        <p:nvSpPr>
          <p:cNvPr id="16" name="文本框 15">
            <a:extLst>
              <a:ext uri="{FF2B5EF4-FFF2-40B4-BE49-F238E27FC236}">
                <a16:creationId xmlns:a16="http://schemas.microsoft.com/office/drawing/2014/main" id="{F6BE8FBC-D63B-4E18-A468-F28F683E7243}"/>
              </a:ext>
            </a:extLst>
          </p:cNvPr>
          <p:cNvSpPr txBox="1"/>
          <p:nvPr/>
        </p:nvSpPr>
        <p:spPr>
          <a:xfrm>
            <a:off x="5105400" y="1521081"/>
            <a:ext cx="1338828" cy="369332"/>
          </a:xfrm>
          <a:prstGeom prst="rect">
            <a:avLst/>
          </a:prstGeom>
          <a:noFill/>
        </p:spPr>
        <p:txBody>
          <a:bodyPr wrap="none" rtlCol="0">
            <a:spAutoFit/>
          </a:bodyPr>
          <a:lstStyle/>
          <a:p>
            <a:r>
              <a:rPr lang="zh-CN" altLang="en-US" dirty="0"/>
              <a:t>①基因表达</a:t>
            </a:r>
          </a:p>
        </p:txBody>
      </p:sp>
      <p:sp>
        <p:nvSpPr>
          <p:cNvPr id="17" name="文本框 16">
            <a:extLst>
              <a:ext uri="{FF2B5EF4-FFF2-40B4-BE49-F238E27FC236}">
                <a16:creationId xmlns:a16="http://schemas.microsoft.com/office/drawing/2014/main" id="{99827D98-B08B-43FB-B120-348AFDF28C24}"/>
              </a:ext>
            </a:extLst>
          </p:cNvPr>
          <p:cNvSpPr txBox="1"/>
          <p:nvPr/>
        </p:nvSpPr>
        <p:spPr>
          <a:xfrm>
            <a:off x="6951349" y="3389966"/>
            <a:ext cx="1338828" cy="369332"/>
          </a:xfrm>
          <a:prstGeom prst="rect">
            <a:avLst/>
          </a:prstGeom>
          <a:noFill/>
        </p:spPr>
        <p:txBody>
          <a:bodyPr wrap="none" rtlCol="0">
            <a:spAutoFit/>
          </a:bodyPr>
          <a:lstStyle/>
          <a:p>
            <a:r>
              <a:rPr lang="zh-CN" altLang="en-US" dirty="0"/>
              <a:t>②新陈代谢</a:t>
            </a:r>
          </a:p>
        </p:txBody>
      </p:sp>
      <p:sp>
        <p:nvSpPr>
          <p:cNvPr id="18" name="文本框 17">
            <a:extLst>
              <a:ext uri="{FF2B5EF4-FFF2-40B4-BE49-F238E27FC236}">
                <a16:creationId xmlns:a16="http://schemas.microsoft.com/office/drawing/2014/main" id="{E9AED95B-E395-4E8F-959E-29EB4A04F8B3}"/>
              </a:ext>
            </a:extLst>
          </p:cNvPr>
          <p:cNvSpPr txBox="1"/>
          <p:nvPr/>
        </p:nvSpPr>
        <p:spPr>
          <a:xfrm>
            <a:off x="3929356" y="4390380"/>
            <a:ext cx="2095445" cy="369332"/>
          </a:xfrm>
          <a:prstGeom prst="rect">
            <a:avLst/>
          </a:prstGeom>
          <a:noFill/>
        </p:spPr>
        <p:txBody>
          <a:bodyPr wrap="none" rtlCol="0">
            <a:spAutoFit/>
          </a:bodyPr>
          <a:lstStyle/>
          <a:p>
            <a:r>
              <a:rPr lang="zh-CN" altLang="en-US" dirty="0"/>
              <a:t>③机械力</a:t>
            </a:r>
            <a:r>
              <a:rPr lang="en-US" altLang="zh-CN" dirty="0"/>
              <a:t>/</a:t>
            </a:r>
            <a:r>
              <a:rPr lang="zh-CN" altLang="en-US" dirty="0"/>
              <a:t>细胞形态</a:t>
            </a:r>
            <a:endParaRPr lang="en-US" altLang="zh-CN" dirty="0"/>
          </a:p>
        </p:txBody>
      </p:sp>
      <p:sp>
        <p:nvSpPr>
          <p:cNvPr id="19" name="文本框 18">
            <a:extLst>
              <a:ext uri="{FF2B5EF4-FFF2-40B4-BE49-F238E27FC236}">
                <a16:creationId xmlns:a16="http://schemas.microsoft.com/office/drawing/2014/main" id="{E11D9FB3-7D9D-4445-8917-E308E6C121DA}"/>
              </a:ext>
            </a:extLst>
          </p:cNvPr>
          <p:cNvSpPr txBox="1"/>
          <p:nvPr/>
        </p:nvSpPr>
        <p:spPr>
          <a:xfrm>
            <a:off x="5041677" y="5637565"/>
            <a:ext cx="3179075" cy="369332"/>
          </a:xfrm>
          <a:prstGeom prst="rect">
            <a:avLst/>
          </a:prstGeom>
          <a:noFill/>
        </p:spPr>
        <p:txBody>
          <a:bodyPr wrap="none" rtlCol="0">
            <a:spAutoFit/>
          </a:bodyPr>
          <a:lstStyle/>
          <a:p>
            <a:r>
              <a:rPr lang="zh-CN" altLang="en-US" dirty="0"/>
              <a:t>④细胞所处微环境（</a:t>
            </a:r>
            <a:r>
              <a:rPr lang="en-US" altLang="zh-CN" dirty="0"/>
              <a:t>~niche</a:t>
            </a:r>
            <a:r>
              <a:rPr lang="zh-CN" altLang="en-US" dirty="0"/>
              <a:t>）</a:t>
            </a:r>
          </a:p>
        </p:txBody>
      </p:sp>
      <p:cxnSp>
        <p:nvCxnSpPr>
          <p:cNvPr id="22" name="直接箭头连接符 21">
            <a:extLst>
              <a:ext uri="{FF2B5EF4-FFF2-40B4-BE49-F238E27FC236}">
                <a16:creationId xmlns:a16="http://schemas.microsoft.com/office/drawing/2014/main" id="{3A821414-47F8-48BA-B9F0-882C4EC2084F}"/>
              </a:ext>
            </a:extLst>
          </p:cNvPr>
          <p:cNvCxnSpPr>
            <a:cxnSpLocks/>
          </p:cNvCxnSpPr>
          <p:nvPr/>
        </p:nvCxnSpPr>
        <p:spPr>
          <a:xfrm>
            <a:off x="2498628" y="4474865"/>
            <a:ext cx="1444527" cy="93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右大括号 27">
            <a:extLst>
              <a:ext uri="{FF2B5EF4-FFF2-40B4-BE49-F238E27FC236}">
                <a16:creationId xmlns:a16="http://schemas.microsoft.com/office/drawing/2014/main" id="{057E64DE-58C8-4A84-8239-1FE0A23B2BAA}"/>
              </a:ext>
            </a:extLst>
          </p:cNvPr>
          <p:cNvSpPr/>
          <p:nvPr/>
        </p:nvSpPr>
        <p:spPr>
          <a:xfrm>
            <a:off x="6489255" y="3044031"/>
            <a:ext cx="3429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右大括号 28">
            <a:extLst>
              <a:ext uri="{FF2B5EF4-FFF2-40B4-BE49-F238E27FC236}">
                <a16:creationId xmlns:a16="http://schemas.microsoft.com/office/drawing/2014/main" id="{C3E03F82-14A8-416D-ADBD-1DF21C222CA4}"/>
              </a:ext>
            </a:extLst>
          </p:cNvPr>
          <p:cNvSpPr/>
          <p:nvPr/>
        </p:nvSpPr>
        <p:spPr>
          <a:xfrm>
            <a:off x="4762332" y="1189831"/>
            <a:ext cx="3429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右大括号 29">
            <a:extLst>
              <a:ext uri="{FF2B5EF4-FFF2-40B4-BE49-F238E27FC236}">
                <a16:creationId xmlns:a16="http://schemas.microsoft.com/office/drawing/2014/main" id="{6AF6F2D9-6F5A-49F2-81D1-C65730B4EEE4}"/>
              </a:ext>
            </a:extLst>
          </p:cNvPr>
          <p:cNvSpPr/>
          <p:nvPr/>
        </p:nvSpPr>
        <p:spPr>
          <a:xfrm>
            <a:off x="4597401" y="5170792"/>
            <a:ext cx="328214" cy="13028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4921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E4E20-09C2-40F2-AB0F-7056E005B3D3}"/>
              </a:ext>
            </a:extLst>
          </p:cNvPr>
          <p:cNvSpPr>
            <a:spLocks noGrp="1"/>
          </p:cNvSpPr>
          <p:nvPr>
            <p:ph type="title"/>
          </p:nvPr>
        </p:nvSpPr>
        <p:spPr>
          <a:xfrm>
            <a:off x="0" y="0"/>
            <a:ext cx="12192000" cy="1325563"/>
          </a:xfrm>
        </p:spPr>
        <p:txBody>
          <a:bodyPr>
            <a:normAutofit/>
          </a:bodyPr>
          <a:lstStyle/>
          <a:p>
            <a:r>
              <a:rPr lang="zh-CN" altLang="en-US" sz="3600" b="1" dirty="0"/>
              <a:t>实验结果：添加物对</a:t>
            </a:r>
            <a:r>
              <a:rPr lang="en-US" altLang="zh-CN" sz="3600" b="1" dirty="0"/>
              <a:t>AEC1</a:t>
            </a:r>
            <a:r>
              <a:rPr lang="zh-CN" altLang="en-US" sz="3600" b="1" dirty="0"/>
              <a:t>成熟的影响</a:t>
            </a:r>
          </a:p>
        </p:txBody>
      </p:sp>
      <p:cxnSp>
        <p:nvCxnSpPr>
          <p:cNvPr id="28" name="直接连接符 27">
            <a:extLst>
              <a:ext uri="{FF2B5EF4-FFF2-40B4-BE49-F238E27FC236}">
                <a16:creationId xmlns:a16="http://schemas.microsoft.com/office/drawing/2014/main" id="{E8D6D033-1BBE-497B-83E1-E54CB508ACCA}"/>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7DCEB6A3-61CB-41DC-B6C2-2AD68ECFBD09}"/>
              </a:ext>
            </a:extLst>
          </p:cNvPr>
          <p:cNvPicPr>
            <a:picLocks noChangeAspect="1"/>
          </p:cNvPicPr>
          <p:nvPr/>
        </p:nvPicPr>
        <p:blipFill rotWithShape="1">
          <a:blip r:embed="rId3">
            <a:extLst>
              <a:ext uri="{28A0092B-C50C-407E-A947-70E740481C1C}">
                <a14:useLocalDpi xmlns:a14="http://schemas.microsoft.com/office/drawing/2010/main" val="0"/>
              </a:ext>
            </a:extLst>
          </a:blip>
          <a:srcRect b="70117"/>
          <a:stretch/>
        </p:blipFill>
        <p:spPr>
          <a:xfrm>
            <a:off x="2330206" y="1759833"/>
            <a:ext cx="7531587" cy="4026112"/>
          </a:xfrm>
          <a:prstGeom prst="rect">
            <a:avLst/>
          </a:prstGeom>
        </p:spPr>
      </p:pic>
      <p:sp>
        <p:nvSpPr>
          <p:cNvPr id="4" name="文本框 3">
            <a:extLst>
              <a:ext uri="{FF2B5EF4-FFF2-40B4-BE49-F238E27FC236}">
                <a16:creationId xmlns:a16="http://schemas.microsoft.com/office/drawing/2014/main" id="{5CAC4D96-92F3-F863-AA6E-B4CAF7B20EB8}"/>
              </a:ext>
            </a:extLst>
          </p:cNvPr>
          <p:cNvSpPr txBox="1"/>
          <p:nvPr/>
        </p:nvSpPr>
        <p:spPr>
          <a:xfrm>
            <a:off x="3370628" y="6035549"/>
            <a:ext cx="5425344" cy="369332"/>
          </a:xfrm>
          <a:prstGeom prst="rect">
            <a:avLst/>
          </a:prstGeom>
          <a:noFill/>
        </p:spPr>
        <p:txBody>
          <a:bodyPr wrap="square">
            <a:spAutoFit/>
          </a:bodyPr>
          <a:lstStyle/>
          <a:p>
            <a:pPr algn="ctr">
              <a:lnSpc>
                <a:spcPct val="90000"/>
              </a:lnSpc>
              <a:spcBef>
                <a:spcPct val="0"/>
              </a:spcBef>
            </a:pPr>
            <a:r>
              <a:rPr lang="zh-CN" altLang="zh-CN" sz="2000" dirty="0">
                <a:latin typeface="+mj-lt"/>
                <a:ea typeface="+mj-ea"/>
                <a:cs typeface="+mj-cs"/>
              </a:rPr>
              <a:t>糖脂代谢的加强均可以提高</a:t>
            </a:r>
            <a:r>
              <a:rPr lang="en-US" altLang="zh-CN" sz="2000" i="1" dirty="0">
                <a:latin typeface="+mj-lt"/>
                <a:ea typeface="+mj-ea"/>
                <a:cs typeface="+mj-cs"/>
              </a:rPr>
              <a:t>Cav1</a:t>
            </a:r>
            <a:r>
              <a:rPr lang="zh-CN" altLang="zh-CN" sz="2000" dirty="0">
                <a:latin typeface="+mj-lt"/>
                <a:ea typeface="+mj-ea"/>
                <a:cs typeface="+mj-cs"/>
              </a:rPr>
              <a:t>和</a:t>
            </a:r>
            <a:r>
              <a:rPr lang="en-US" altLang="zh-CN" sz="2000" i="1" dirty="0">
                <a:latin typeface="+mj-lt"/>
                <a:ea typeface="+mj-ea"/>
                <a:cs typeface="+mj-cs"/>
              </a:rPr>
              <a:t>Clic5</a:t>
            </a:r>
            <a:r>
              <a:rPr lang="zh-CN" altLang="en-US" sz="2000" i="1" dirty="0">
                <a:latin typeface="+mj-lt"/>
                <a:ea typeface="+mj-ea"/>
                <a:cs typeface="+mj-cs"/>
              </a:rPr>
              <a:t>的</a:t>
            </a:r>
            <a:r>
              <a:rPr lang="zh-CN" altLang="zh-CN" sz="2000" dirty="0">
                <a:latin typeface="+mj-lt"/>
                <a:ea typeface="+mj-ea"/>
                <a:cs typeface="+mj-cs"/>
              </a:rPr>
              <a:t>水平</a:t>
            </a:r>
            <a:endParaRPr lang="zh-CN" altLang="en-US" sz="2000" dirty="0">
              <a:latin typeface="+mj-lt"/>
              <a:ea typeface="+mj-ea"/>
              <a:cs typeface="+mj-cs"/>
            </a:endParaRPr>
          </a:p>
        </p:txBody>
      </p:sp>
    </p:spTree>
    <p:extLst>
      <p:ext uri="{BB962C8B-B14F-4D97-AF65-F5344CB8AC3E}">
        <p14:creationId xmlns:p14="http://schemas.microsoft.com/office/powerpoint/2010/main" val="347792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E4E20-09C2-40F2-AB0F-7056E005B3D3}"/>
              </a:ext>
            </a:extLst>
          </p:cNvPr>
          <p:cNvSpPr>
            <a:spLocks noGrp="1"/>
          </p:cNvSpPr>
          <p:nvPr>
            <p:ph type="title"/>
          </p:nvPr>
        </p:nvSpPr>
        <p:spPr>
          <a:xfrm>
            <a:off x="0" y="0"/>
            <a:ext cx="12192000" cy="1325563"/>
          </a:xfrm>
        </p:spPr>
        <p:txBody>
          <a:bodyPr>
            <a:normAutofit/>
          </a:bodyPr>
          <a:lstStyle/>
          <a:p>
            <a:r>
              <a:rPr lang="zh-CN" altLang="en-US" sz="3600" b="1" dirty="0"/>
              <a:t>实验结果：添加物对</a:t>
            </a:r>
            <a:r>
              <a:rPr lang="en-US" altLang="zh-CN" sz="3600" b="1" dirty="0"/>
              <a:t>AEC1</a:t>
            </a:r>
            <a:r>
              <a:rPr lang="zh-CN" altLang="en-US" sz="3600" b="1" dirty="0"/>
              <a:t>成熟的影响</a:t>
            </a:r>
          </a:p>
        </p:txBody>
      </p:sp>
      <p:cxnSp>
        <p:nvCxnSpPr>
          <p:cNvPr id="28" name="直接连接符 27">
            <a:extLst>
              <a:ext uri="{FF2B5EF4-FFF2-40B4-BE49-F238E27FC236}">
                <a16:creationId xmlns:a16="http://schemas.microsoft.com/office/drawing/2014/main" id="{E8D6D033-1BBE-497B-83E1-E54CB508ACCA}"/>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7DCEB6A3-61CB-41DC-B6C2-2AD68ECFBD09}"/>
              </a:ext>
            </a:extLst>
          </p:cNvPr>
          <p:cNvPicPr>
            <a:picLocks noChangeAspect="1"/>
          </p:cNvPicPr>
          <p:nvPr/>
        </p:nvPicPr>
        <p:blipFill rotWithShape="1">
          <a:blip r:embed="rId3">
            <a:extLst>
              <a:ext uri="{28A0092B-C50C-407E-A947-70E740481C1C}">
                <a14:useLocalDpi xmlns:a14="http://schemas.microsoft.com/office/drawing/2010/main" val="0"/>
              </a:ext>
            </a:extLst>
          </a:blip>
          <a:srcRect l="-185" t="30122" r="185" b="34799"/>
          <a:stretch/>
        </p:blipFill>
        <p:spPr>
          <a:xfrm>
            <a:off x="2489155" y="1586411"/>
            <a:ext cx="7213689" cy="4526715"/>
          </a:xfrm>
          <a:prstGeom prst="rect">
            <a:avLst/>
          </a:prstGeom>
        </p:spPr>
      </p:pic>
      <p:sp>
        <p:nvSpPr>
          <p:cNvPr id="6" name="文本框 5">
            <a:extLst>
              <a:ext uri="{FF2B5EF4-FFF2-40B4-BE49-F238E27FC236}">
                <a16:creationId xmlns:a16="http://schemas.microsoft.com/office/drawing/2014/main" id="{5CBAF800-6487-ECCC-B0E7-67E2BB7109E2}"/>
              </a:ext>
            </a:extLst>
          </p:cNvPr>
          <p:cNvSpPr txBox="1"/>
          <p:nvPr/>
        </p:nvSpPr>
        <p:spPr>
          <a:xfrm>
            <a:off x="3149778" y="6077700"/>
            <a:ext cx="6553066" cy="400110"/>
          </a:xfrm>
          <a:prstGeom prst="rect">
            <a:avLst/>
          </a:prstGeom>
          <a:noFill/>
        </p:spPr>
        <p:txBody>
          <a:bodyPr wrap="square">
            <a:spAutoFit/>
          </a:bodyPr>
          <a:lstStyle/>
          <a:p>
            <a:r>
              <a:rPr lang="en-US" altLang="zh-CN" sz="2000" kern="100" dirty="0">
                <a:effectLst/>
                <a:latin typeface="Arial" panose="020B0604020202020204" pitchFamily="34" charset="0"/>
                <a:ea typeface="黑体" panose="02010609060101010101" pitchFamily="49" charset="-122"/>
                <a:cs typeface="Times New Roman" panose="02020603050405020304" pitchFamily="18" charset="0"/>
              </a:rPr>
              <a:t>LY90009</a:t>
            </a:r>
            <a:r>
              <a:rPr lang="zh-CN" altLang="zh-CN" sz="2000" kern="100" dirty="0">
                <a:effectLst/>
                <a:latin typeface="Arial" panose="020B0604020202020204" pitchFamily="34" charset="0"/>
                <a:ea typeface="黑体" panose="02010609060101010101" pitchFamily="49" charset="-122"/>
                <a:cs typeface="Times New Roman" panose="02020603050405020304" pitchFamily="18" charset="0"/>
              </a:rPr>
              <a:t>和</a:t>
            </a:r>
            <a:r>
              <a:rPr lang="en-US" altLang="zh-CN" sz="2000" kern="100" dirty="0">
                <a:effectLst/>
                <a:latin typeface="Arial" panose="020B0604020202020204" pitchFamily="34" charset="0"/>
                <a:ea typeface="黑体" panose="02010609060101010101" pitchFamily="49" charset="-122"/>
                <a:cs typeface="Times New Roman" panose="02020603050405020304" pitchFamily="18" charset="0"/>
              </a:rPr>
              <a:t>Jagged-1</a:t>
            </a:r>
            <a:r>
              <a:rPr lang="zh-CN" altLang="zh-CN" sz="2000" kern="100" dirty="0">
                <a:effectLst/>
                <a:latin typeface="Arial" panose="020B0604020202020204" pitchFamily="34" charset="0"/>
                <a:ea typeface="黑体" panose="02010609060101010101" pitchFamily="49" charset="-122"/>
                <a:cs typeface="Times New Roman" panose="02020603050405020304" pitchFamily="18" charset="0"/>
              </a:rPr>
              <a:t>基本不影响</a:t>
            </a:r>
            <a:r>
              <a:rPr lang="en-US" altLang="zh-CN" sz="2000" kern="100" dirty="0">
                <a:effectLst/>
                <a:latin typeface="Arial" panose="020B0604020202020204" pitchFamily="34" charset="0"/>
                <a:ea typeface="黑体" panose="02010609060101010101" pitchFamily="49" charset="-122"/>
                <a:cs typeface="Times New Roman" panose="02020603050405020304" pitchFamily="18" charset="0"/>
              </a:rPr>
              <a:t>AEC1</a:t>
            </a:r>
            <a:r>
              <a:rPr lang="zh-CN" altLang="zh-CN" sz="2000" kern="100" dirty="0">
                <a:effectLst/>
                <a:latin typeface="Arial" panose="020B0604020202020204" pitchFamily="34" charset="0"/>
                <a:ea typeface="黑体" panose="02010609060101010101" pitchFamily="49" charset="-122"/>
                <a:cs typeface="Times New Roman" panose="02020603050405020304" pitchFamily="18" charset="0"/>
              </a:rPr>
              <a:t>成熟标志物的水平</a:t>
            </a:r>
            <a:endParaRPr lang="zh-CN" altLang="en-US" sz="2000" dirty="0">
              <a:latin typeface="Arial" panose="020B0604020202020204" pitchFamily="34" charset="0"/>
              <a:ea typeface="黑体" panose="02010609060101010101" pitchFamily="49" charset="-122"/>
            </a:endParaRPr>
          </a:p>
        </p:txBody>
      </p:sp>
      <p:sp>
        <p:nvSpPr>
          <p:cNvPr id="7" name="文本框 6">
            <a:extLst>
              <a:ext uri="{FF2B5EF4-FFF2-40B4-BE49-F238E27FC236}">
                <a16:creationId xmlns:a16="http://schemas.microsoft.com/office/drawing/2014/main" id="{C445648D-2C4F-C4A6-242F-9019573CE3A2}"/>
              </a:ext>
            </a:extLst>
          </p:cNvPr>
          <p:cNvSpPr txBox="1"/>
          <p:nvPr/>
        </p:nvSpPr>
        <p:spPr>
          <a:xfrm>
            <a:off x="9702844" y="1586411"/>
            <a:ext cx="1941557" cy="923330"/>
          </a:xfrm>
          <a:prstGeom prst="rect">
            <a:avLst/>
          </a:prstGeom>
          <a:noFill/>
        </p:spPr>
        <p:txBody>
          <a:bodyPr wrap="none" rtlCol="0">
            <a:spAutoFit/>
          </a:bodyPr>
          <a:lstStyle/>
          <a:p>
            <a:r>
              <a:rPr lang="en-US" altLang="zh-CN" dirty="0"/>
              <a:t>Notch</a:t>
            </a:r>
            <a:r>
              <a:rPr lang="zh-CN" altLang="en-US" dirty="0"/>
              <a:t>通路抑制剂</a:t>
            </a:r>
            <a:endParaRPr lang="en-US" altLang="zh-CN" dirty="0"/>
          </a:p>
          <a:p>
            <a:endParaRPr lang="en-US" altLang="zh-CN" dirty="0"/>
          </a:p>
          <a:p>
            <a:r>
              <a:rPr lang="en-US" altLang="zh-CN" dirty="0"/>
              <a:t>Notch</a:t>
            </a:r>
            <a:r>
              <a:rPr lang="zh-CN" altLang="en-US" dirty="0"/>
              <a:t>通路激动剂</a:t>
            </a:r>
          </a:p>
        </p:txBody>
      </p:sp>
    </p:spTree>
    <p:extLst>
      <p:ext uri="{BB962C8B-B14F-4D97-AF65-F5344CB8AC3E}">
        <p14:creationId xmlns:p14="http://schemas.microsoft.com/office/powerpoint/2010/main" val="95796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AE4E20-09C2-40F2-AB0F-7056E005B3D3}"/>
              </a:ext>
            </a:extLst>
          </p:cNvPr>
          <p:cNvSpPr>
            <a:spLocks noGrp="1"/>
          </p:cNvSpPr>
          <p:nvPr>
            <p:ph type="title"/>
          </p:nvPr>
        </p:nvSpPr>
        <p:spPr>
          <a:xfrm>
            <a:off x="0" y="0"/>
            <a:ext cx="12192000" cy="1325563"/>
          </a:xfrm>
        </p:spPr>
        <p:txBody>
          <a:bodyPr>
            <a:normAutofit/>
          </a:bodyPr>
          <a:lstStyle/>
          <a:p>
            <a:r>
              <a:rPr lang="zh-CN" altLang="en-US" sz="3600" b="1" dirty="0"/>
              <a:t>实验结果：添加物对</a:t>
            </a:r>
            <a:r>
              <a:rPr lang="en-US" altLang="zh-CN" sz="3600" b="1" dirty="0"/>
              <a:t>AEC1</a:t>
            </a:r>
            <a:r>
              <a:rPr lang="zh-CN" altLang="en-US" sz="3600" b="1" dirty="0"/>
              <a:t>成熟的影响</a:t>
            </a:r>
          </a:p>
        </p:txBody>
      </p:sp>
      <p:cxnSp>
        <p:nvCxnSpPr>
          <p:cNvPr id="28" name="直接连接符 27">
            <a:extLst>
              <a:ext uri="{FF2B5EF4-FFF2-40B4-BE49-F238E27FC236}">
                <a16:creationId xmlns:a16="http://schemas.microsoft.com/office/drawing/2014/main" id="{E8D6D033-1BBE-497B-83E1-E54CB508ACCA}"/>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7DCEB6A3-61CB-41DC-B6C2-2AD68ECFBD09}"/>
              </a:ext>
            </a:extLst>
          </p:cNvPr>
          <p:cNvPicPr>
            <a:picLocks noChangeAspect="1"/>
          </p:cNvPicPr>
          <p:nvPr/>
        </p:nvPicPr>
        <p:blipFill rotWithShape="1">
          <a:blip r:embed="rId3">
            <a:extLst>
              <a:ext uri="{28A0092B-C50C-407E-A947-70E740481C1C}">
                <a14:useLocalDpi xmlns:a14="http://schemas.microsoft.com/office/drawing/2010/main" val="0"/>
              </a:ext>
            </a:extLst>
          </a:blip>
          <a:srcRect t="64989" b="-69"/>
          <a:stretch/>
        </p:blipFill>
        <p:spPr>
          <a:xfrm>
            <a:off x="2460930" y="1610060"/>
            <a:ext cx="7270139" cy="4562139"/>
          </a:xfrm>
          <a:prstGeom prst="rect">
            <a:avLst/>
          </a:prstGeom>
        </p:spPr>
      </p:pic>
      <p:sp>
        <p:nvSpPr>
          <p:cNvPr id="4" name="文本框 3">
            <a:extLst>
              <a:ext uri="{FF2B5EF4-FFF2-40B4-BE49-F238E27FC236}">
                <a16:creationId xmlns:a16="http://schemas.microsoft.com/office/drawing/2014/main" id="{D7ADEE23-0554-7CC5-13DD-5249A0ADA8E2}"/>
              </a:ext>
            </a:extLst>
          </p:cNvPr>
          <p:cNvSpPr txBox="1"/>
          <p:nvPr/>
        </p:nvSpPr>
        <p:spPr>
          <a:xfrm>
            <a:off x="3139659" y="5983911"/>
            <a:ext cx="6277717" cy="646331"/>
          </a:xfrm>
          <a:prstGeom prst="rect">
            <a:avLst/>
          </a:prstGeom>
          <a:noFill/>
        </p:spPr>
        <p:txBody>
          <a:bodyPr wrap="square">
            <a:spAutoFit/>
          </a:bodyPr>
          <a:lstStyle/>
          <a:p>
            <a:r>
              <a:rPr lang="en-US" altLang="zh-CN" sz="1800" kern="100" dirty="0">
                <a:effectLst/>
                <a:latin typeface="Arial" panose="020B0604020202020204" pitchFamily="34" charset="0"/>
                <a:ea typeface="黑体" panose="02010609060101010101" pitchFamily="49" charset="-122"/>
                <a:cs typeface="Times New Roman" panose="02020603050405020304" pitchFamily="18" charset="0"/>
              </a:rPr>
              <a:t>TRULI</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组都能提升</a:t>
            </a:r>
            <a:r>
              <a:rPr lang="en-US" altLang="zh-CN" sz="1800" i="1" kern="100" dirty="0">
                <a:effectLst/>
                <a:latin typeface="Arial" panose="020B0604020202020204" pitchFamily="34" charset="0"/>
                <a:ea typeface="黑体" panose="02010609060101010101" pitchFamily="49" charset="-122"/>
                <a:cs typeface="Times New Roman" panose="02020603050405020304" pitchFamily="18" charset="0"/>
              </a:rPr>
              <a:t>Ager</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和</a:t>
            </a:r>
            <a:r>
              <a:rPr lang="en-US" altLang="zh-CN" sz="1800" i="1" kern="100" dirty="0">
                <a:effectLst/>
                <a:latin typeface="Arial" panose="020B0604020202020204" pitchFamily="34" charset="0"/>
                <a:ea typeface="黑体" panose="02010609060101010101" pitchFamily="49" charset="-122"/>
                <a:cs typeface="Times New Roman" panose="02020603050405020304" pitchFamily="18" charset="0"/>
              </a:rPr>
              <a:t>Aqp5</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以外的</a:t>
            </a:r>
            <a:r>
              <a:rPr lang="en-US" altLang="zh-CN" sz="1800" kern="100" dirty="0">
                <a:effectLst/>
                <a:latin typeface="Arial" panose="020B0604020202020204" pitchFamily="34" charset="0"/>
                <a:ea typeface="黑体" panose="02010609060101010101" pitchFamily="49" charset="-122"/>
                <a:cs typeface="Times New Roman" panose="02020603050405020304" pitchFamily="18" charset="0"/>
              </a:rPr>
              <a:t>AEC1</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成熟标志物，其中对于</a:t>
            </a:r>
            <a:r>
              <a:rPr lang="en-US" altLang="zh-CN" sz="1800" i="1" kern="100" dirty="0">
                <a:effectLst/>
                <a:latin typeface="Arial" panose="020B0604020202020204" pitchFamily="34" charset="0"/>
                <a:ea typeface="黑体" panose="02010609060101010101" pitchFamily="49" charset="-122"/>
                <a:cs typeface="Times New Roman" panose="02020603050405020304" pitchFamily="18" charset="0"/>
              </a:rPr>
              <a:t>Vegfa188</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a:t>
            </a:r>
            <a:r>
              <a:rPr lang="en-US" altLang="zh-CN" sz="1800" i="1" kern="100" dirty="0">
                <a:effectLst/>
                <a:latin typeface="Arial" panose="020B0604020202020204" pitchFamily="34" charset="0"/>
                <a:ea typeface="黑体" panose="02010609060101010101" pitchFamily="49" charset="-122"/>
                <a:cs typeface="Times New Roman" panose="02020603050405020304" pitchFamily="18" charset="0"/>
              </a:rPr>
              <a:t>Clic5</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和</a:t>
            </a:r>
            <a:r>
              <a:rPr lang="en-US" altLang="zh-CN" sz="1800" i="1" kern="100" dirty="0">
                <a:effectLst/>
                <a:latin typeface="Arial" panose="020B0604020202020204" pitchFamily="34" charset="0"/>
                <a:ea typeface="黑体" panose="02010609060101010101" pitchFamily="49" charset="-122"/>
                <a:cs typeface="Times New Roman" panose="02020603050405020304" pitchFamily="18" charset="0"/>
              </a:rPr>
              <a:t>Aqp5</a:t>
            </a:r>
            <a:r>
              <a:rPr lang="zh-CN" altLang="zh-CN" sz="1800" kern="100" dirty="0">
                <a:effectLst/>
                <a:latin typeface="Arial" panose="020B0604020202020204" pitchFamily="34" charset="0"/>
                <a:ea typeface="黑体" panose="02010609060101010101" pitchFamily="49" charset="-122"/>
                <a:cs typeface="Times New Roman" panose="02020603050405020304" pitchFamily="18" charset="0"/>
              </a:rPr>
              <a:t>的作用及其显著</a:t>
            </a:r>
            <a:r>
              <a:rPr lang="zh-CN" altLang="en-US" sz="1800" kern="100" dirty="0">
                <a:effectLst/>
                <a:latin typeface="Arial" panose="020B0604020202020204" pitchFamily="34" charset="0"/>
                <a:ea typeface="黑体" panose="02010609060101010101" pitchFamily="49" charset="-122"/>
                <a:cs typeface="Times New Roman" panose="02020603050405020304" pitchFamily="18" charset="0"/>
              </a:rPr>
              <a:t>。</a:t>
            </a:r>
            <a:endParaRPr lang="zh-CN" altLang="en-US" dirty="0">
              <a:latin typeface="Arial" panose="020B0604020202020204" pitchFamily="34" charset="0"/>
              <a:ea typeface="黑体" panose="02010609060101010101" pitchFamily="49" charset="-122"/>
            </a:endParaRPr>
          </a:p>
        </p:txBody>
      </p:sp>
      <p:sp>
        <p:nvSpPr>
          <p:cNvPr id="3" name="文本框 2">
            <a:extLst>
              <a:ext uri="{FF2B5EF4-FFF2-40B4-BE49-F238E27FC236}">
                <a16:creationId xmlns:a16="http://schemas.microsoft.com/office/drawing/2014/main" id="{13D44F51-A56F-1E39-560D-7DB161FF448D}"/>
              </a:ext>
            </a:extLst>
          </p:cNvPr>
          <p:cNvSpPr txBox="1"/>
          <p:nvPr/>
        </p:nvSpPr>
        <p:spPr>
          <a:xfrm>
            <a:off x="9731069" y="1734207"/>
            <a:ext cx="2170209" cy="646331"/>
          </a:xfrm>
          <a:prstGeom prst="rect">
            <a:avLst/>
          </a:prstGeom>
          <a:noFill/>
        </p:spPr>
        <p:txBody>
          <a:bodyPr wrap="none" rtlCol="0">
            <a:spAutoFit/>
          </a:bodyPr>
          <a:lstStyle/>
          <a:p>
            <a:r>
              <a:rPr lang="en-US" altLang="zh-CN" dirty="0"/>
              <a:t>LATS1/2</a:t>
            </a:r>
            <a:r>
              <a:rPr lang="zh-CN" altLang="en-US" dirty="0"/>
              <a:t>的抑制剂</a:t>
            </a:r>
            <a:endParaRPr lang="en-US" altLang="zh-CN" dirty="0"/>
          </a:p>
          <a:p>
            <a:r>
              <a:rPr lang="en-US" altLang="zh-CN" dirty="0"/>
              <a:t>~YAP/TAZ</a:t>
            </a:r>
            <a:r>
              <a:rPr lang="zh-CN" altLang="en-US" dirty="0"/>
              <a:t>的激动剂</a:t>
            </a:r>
          </a:p>
        </p:txBody>
      </p:sp>
    </p:spTree>
    <p:extLst>
      <p:ext uri="{BB962C8B-B14F-4D97-AF65-F5344CB8AC3E}">
        <p14:creationId xmlns:p14="http://schemas.microsoft.com/office/powerpoint/2010/main" val="763311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526E3-7E70-445F-88B0-2BB27036F0FB}"/>
              </a:ext>
            </a:extLst>
          </p:cNvPr>
          <p:cNvSpPr>
            <a:spLocks noGrp="1"/>
          </p:cNvSpPr>
          <p:nvPr>
            <p:ph type="title"/>
          </p:nvPr>
        </p:nvSpPr>
        <p:spPr>
          <a:xfrm>
            <a:off x="0" y="0"/>
            <a:ext cx="10515600" cy="1325563"/>
          </a:xfrm>
        </p:spPr>
        <p:txBody>
          <a:bodyPr>
            <a:normAutofit/>
          </a:bodyPr>
          <a:lstStyle/>
          <a:p>
            <a:r>
              <a:rPr lang="zh-CN" altLang="en-US" sz="3600" b="1" dirty="0"/>
              <a:t>实验结果：非上皮细胞对</a:t>
            </a:r>
            <a:r>
              <a:rPr lang="en-US" altLang="zh-CN" sz="3600" b="1" dirty="0"/>
              <a:t>AEC1</a:t>
            </a:r>
            <a:r>
              <a:rPr lang="zh-CN" altLang="en-US" sz="3600" b="1" dirty="0"/>
              <a:t>成熟的影响</a:t>
            </a:r>
          </a:p>
        </p:txBody>
      </p:sp>
      <p:cxnSp>
        <p:nvCxnSpPr>
          <p:cNvPr id="4" name="直接连接符 3">
            <a:extLst>
              <a:ext uri="{FF2B5EF4-FFF2-40B4-BE49-F238E27FC236}">
                <a16:creationId xmlns:a16="http://schemas.microsoft.com/office/drawing/2014/main" id="{667B4458-D400-407B-80A9-7B2D69BB40E3}"/>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a16="http://schemas.microsoft.com/office/drawing/2014/main" id="{07211656-1CAD-47F9-A5B4-03559CAFAC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1367" y="1153068"/>
            <a:ext cx="7249265" cy="4551864"/>
          </a:xfrm>
          <a:prstGeom prst="rect">
            <a:avLst/>
          </a:prstGeom>
          <a:noFill/>
          <a:ln>
            <a:noFill/>
          </a:ln>
        </p:spPr>
      </p:pic>
      <p:sp>
        <p:nvSpPr>
          <p:cNvPr id="5" name="文本框 4">
            <a:extLst>
              <a:ext uri="{FF2B5EF4-FFF2-40B4-BE49-F238E27FC236}">
                <a16:creationId xmlns:a16="http://schemas.microsoft.com/office/drawing/2014/main" id="{C657AD83-D545-DC34-4410-EEAD422A15A2}"/>
              </a:ext>
            </a:extLst>
          </p:cNvPr>
          <p:cNvSpPr txBox="1"/>
          <p:nvPr/>
        </p:nvSpPr>
        <p:spPr>
          <a:xfrm>
            <a:off x="2605137" y="5901768"/>
            <a:ext cx="6956326" cy="646331"/>
          </a:xfrm>
          <a:prstGeom prst="rect">
            <a:avLst/>
          </a:prstGeom>
          <a:noFill/>
        </p:spPr>
        <p:txBody>
          <a:bodyPr wrap="square">
            <a:spAutoFit/>
          </a:bodyPr>
          <a:lstStyle/>
          <a:p>
            <a:r>
              <a:rPr lang="zh-CN" altLang="zh-CN" sz="1800" dirty="0">
                <a:effectLst/>
                <a:latin typeface="Arial" panose="020B0604020202020204" pitchFamily="34" charset="0"/>
                <a:ea typeface="黑体" panose="02010609060101010101" pitchFamily="49" charset="-122"/>
                <a:cs typeface="Times New Roman" panose="02020603050405020304" pitchFamily="18" charset="0"/>
              </a:rPr>
              <a:t>混合体系中</a:t>
            </a:r>
            <a:r>
              <a:rPr lang="en-US" altLang="zh-CN" sz="1800" dirty="0">
                <a:effectLst/>
                <a:latin typeface="Arial" panose="020B0604020202020204" pitchFamily="34" charset="0"/>
                <a:ea typeface="黑体" panose="02010609060101010101" pitchFamily="49" charset="-122"/>
              </a:rPr>
              <a:t>AEC1</a:t>
            </a:r>
            <a:r>
              <a:rPr lang="zh-CN" altLang="zh-CN" sz="1800" dirty="0">
                <a:effectLst/>
                <a:latin typeface="Arial" panose="020B0604020202020204" pitchFamily="34" charset="0"/>
                <a:ea typeface="黑体" panose="02010609060101010101" pitchFamily="49" charset="-122"/>
                <a:cs typeface="Times New Roman" panose="02020603050405020304" pitchFamily="18" charset="0"/>
              </a:rPr>
              <a:t>成熟的标志物表达水平普遍低于分选体系，这一方面也说明了其余细胞的分泌作用更多是维持</a:t>
            </a:r>
            <a:r>
              <a:rPr lang="en-US" altLang="zh-CN" sz="1800" dirty="0">
                <a:effectLst/>
                <a:latin typeface="Arial" panose="020B0604020202020204" pitchFamily="34" charset="0"/>
                <a:ea typeface="黑体" panose="02010609060101010101" pitchFamily="49" charset="-122"/>
              </a:rPr>
              <a:t>AEC2</a:t>
            </a:r>
            <a:r>
              <a:rPr lang="zh-CN" altLang="zh-CN" sz="1800" dirty="0">
                <a:effectLst/>
                <a:latin typeface="Arial" panose="020B0604020202020204" pitchFamily="34" charset="0"/>
                <a:ea typeface="黑体" panose="02010609060101010101" pitchFamily="49" charset="-122"/>
                <a:cs typeface="Times New Roman" panose="02020603050405020304" pitchFamily="18" charset="0"/>
              </a:rPr>
              <a:t>的增殖而非分化。</a:t>
            </a:r>
            <a:endParaRPr lang="zh-CN" altLang="en-US" dirty="0">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305592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B49D1B-B084-B91C-D788-89303AE0074F}"/>
              </a:ext>
            </a:extLst>
          </p:cNvPr>
          <p:cNvSpPr>
            <a:spLocks noGrp="1"/>
          </p:cNvSpPr>
          <p:nvPr>
            <p:ph type="title"/>
          </p:nvPr>
        </p:nvSpPr>
        <p:spPr>
          <a:xfrm>
            <a:off x="-1" y="0"/>
            <a:ext cx="12192001" cy="1325563"/>
          </a:xfrm>
          <a:ln>
            <a:noFill/>
          </a:ln>
        </p:spPr>
        <p:txBody>
          <a:bodyPr>
            <a:normAutofit/>
          </a:bodyPr>
          <a:lstStyle/>
          <a:p>
            <a:r>
              <a:rPr lang="zh-CN" altLang="en-US" sz="3600" b="1" dirty="0">
                <a:latin typeface="+mn-ea"/>
                <a:ea typeface="+mn-ea"/>
              </a:rPr>
              <a:t>肺泡是肺脏的气体交换最小单元</a:t>
            </a:r>
            <a:endParaRPr lang="zh-CN" altLang="en-US" sz="3600" dirty="0"/>
          </a:p>
        </p:txBody>
      </p:sp>
      <p:pic>
        <p:nvPicPr>
          <p:cNvPr id="5" name="图片 4">
            <a:extLst>
              <a:ext uri="{FF2B5EF4-FFF2-40B4-BE49-F238E27FC236}">
                <a16:creationId xmlns:a16="http://schemas.microsoft.com/office/drawing/2014/main" id="{D213604F-F247-BF7B-05F8-A188A06E3754}"/>
              </a:ext>
            </a:extLst>
          </p:cNvPr>
          <p:cNvPicPr>
            <a:picLocks noChangeAspect="1"/>
          </p:cNvPicPr>
          <p:nvPr/>
        </p:nvPicPr>
        <p:blipFill>
          <a:blip r:embed="rId3"/>
          <a:stretch>
            <a:fillRect/>
          </a:stretch>
        </p:blipFill>
        <p:spPr>
          <a:xfrm>
            <a:off x="4508286" y="1325563"/>
            <a:ext cx="3175428" cy="5288332"/>
          </a:xfrm>
          <a:prstGeom prst="rect">
            <a:avLst/>
          </a:prstGeom>
        </p:spPr>
      </p:pic>
      <p:sp>
        <p:nvSpPr>
          <p:cNvPr id="8" name="文本框 7">
            <a:extLst>
              <a:ext uri="{FF2B5EF4-FFF2-40B4-BE49-F238E27FC236}">
                <a16:creationId xmlns:a16="http://schemas.microsoft.com/office/drawing/2014/main" id="{1F0D08FE-FC89-C4BA-D40A-FDC9D1F07E12}"/>
              </a:ext>
            </a:extLst>
          </p:cNvPr>
          <p:cNvSpPr txBox="1"/>
          <p:nvPr/>
        </p:nvSpPr>
        <p:spPr>
          <a:xfrm>
            <a:off x="7965621" y="6488668"/>
            <a:ext cx="62484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212121"/>
                </a:solidFill>
                <a:effectLst/>
                <a:uLnTx/>
                <a:uFillTx/>
                <a:latin typeface="Arial"/>
                <a:ea typeface="黑体"/>
                <a:cs typeface="+mn-cs"/>
              </a:rPr>
              <a:t>Zepp</a:t>
            </a:r>
            <a:r>
              <a:rPr kumimoji="0" lang="en-US" altLang="zh-CN" sz="1800" b="0" i="0" u="none" strike="noStrike" kern="1200" cap="none" spc="0" normalizeH="0" baseline="0" noProof="0" dirty="0">
                <a:ln>
                  <a:noFill/>
                </a:ln>
                <a:solidFill>
                  <a:srgbClr val="212121"/>
                </a:solidFill>
                <a:effectLst/>
                <a:uLnTx/>
                <a:uFillTx/>
                <a:latin typeface="Arial"/>
                <a:ea typeface="黑体"/>
                <a:cs typeface="+mn-cs"/>
              </a:rPr>
              <a:t> et</a:t>
            </a:r>
            <a:r>
              <a:rPr kumimoji="0" lang="zh-CN" altLang="en-US" sz="1800" b="0" i="0"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0" u="none" strike="noStrike" kern="1200" cap="none" spc="0" normalizeH="0" baseline="0" noProof="0" dirty="0">
                <a:ln>
                  <a:noFill/>
                </a:ln>
                <a:solidFill>
                  <a:srgbClr val="212121"/>
                </a:solidFill>
                <a:effectLst/>
                <a:uLnTx/>
                <a:uFillTx/>
                <a:latin typeface="Arial"/>
                <a:ea typeface="黑体"/>
                <a:cs typeface="+mn-cs"/>
              </a:rPr>
              <a:t>al.</a:t>
            </a:r>
            <a:r>
              <a:rPr kumimoji="0" lang="zh-CN" altLang="en-US" sz="1800" b="0" i="0"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1" u="none" strike="noStrike" kern="1200" cap="none" spc="0" normalizeH="0" baseline="0" noProof="0" dirty="0">
                <a:ln>
                  <a:noFill/>
                </a:ln>
                <a:solidFill>
                  <a:srgbClr val="212121"/>
                </a:solidFill>
                <a:effectLst/>
                <a:uLnTx/>
                <a:uFillTx/>
                <a:latin typeface="Arial"/>
                <a:ea typeface="黑体"/>
                <a:cs typeface="+mn-cs"/>
              </a:rPr>
              <a:t>Nat</a:t>
            </a:r>
            <a:r>
              <a:rPr kumimoji="0" lang="zh-CN" altLang="en-US" sz="1800" b="0" i="1"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1" u="none" strike="noStrike" kern="1200" cap="none" spc="0" normalizeH="0" baseline="0" noProof="0" dirty="0">
                <a:ln>
                  <a:noFill/>
                </a:ln>
                <a:solidFill>
                  <a:srgbClr val="212121"/>
                </a:solidFill>
                <a:effectLst/>
                <a:uLnTx/>
                <a:uFillTx/>
                <a:latin typeface="Arial"/>
                <a:ea typeface="黑体"/>
                <a:cs typeface="+mn-cs"/>
              </a:rPr>
              <a:t>Rev</a:t>
            </a:r>
            <a:r>
              <a:rPr kumimoji="0" lang="zh-CN" altLang="en-US" sz="1800" b="0" i="1"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1" u="none" strike="noStrike" kern="1200" cap="none" spc="0" normalizeH="0" baseline="0" noProof="0" dirty="0">
                <a:ln>
                  <a:noFill/>
                </a:ln>
                <a:solidFill>
                  <a:srgbClr val="212121"/>
                </a:solidFill>
                <a:effectLst/>
                <a:uLnTx/>
                <a:uFillTx/>
                <a:latin typeface="Arial"/>
                <a:ea typeface="黑体"/>
                <a:cs typeface="+mn-cs"/>
              </a:rPr>
              <a:t>Mol</a:t>
            </a:r>
            <a:r>
              <a:rPr kumimoji="0" lang="zh-CN" altLang="en-US" sz="1800" b="0" i="1"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1" u="none" strike="noStrike" kern="1200" cap="none" spc="0" normalizeH="0" baseline="0" noProof="0" dirty="0">
                <a:ln>
                  <a:noFill/>
                </a:ln>
                <a:solidFill>
                  <a:srgbClr val="212121"/>
                </a:solidFill>
                <a:effectLst/>
                <a:uLnTx/>
                <a:uFillTx/>
                <a:latin typeface="Arial"/>
                <a:ea typeface="黑体"/>
                <a:cs typeface="+mn-cs"/>
              </a:rPr>
              <a:t>Cell</a:t>
            </a:r>
            <a:r>
              <a:rPr kumimoji="0" lang="zh-CN" altLang="en-US" sz="1800" b="0" i="1"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1" u="none" strike="noStrike" kern="1200" cap="none" spc="0" normalizeH="0" baseline="0" noProof="0" dirty="0">
                <a:ln>
                  <a:noFill/>
                </a:ln>
                <a:solidFill>
                  <a:srgbClr val="212121"/>
                </a:solidFill>
                <a:effectLst/>
                <a:uLnTx/>
                <a:uFillTx/>
                <a:latin typeface="Arial"/>
                <a:ea typeface="黑体"/>
                <a:cs typeface="+mn-cs"/>
              </a:rPr>
              <a:t>Biol</a:t>
            </a:r>
            <a:r>
              <a:rPr kumimoji="0" lang="en-US" altLang="zh-CN" sz="1800" b="0" i="0" u="none" strike="noStrike" kern="1200" cap="none" spc="0" normalizeH="0" baseline="0" noProof="0" dirty="0">
                <a:ln>
                  <a:noFill/>
                </a:ln>
                <a:solidFill>
                  <a:srgbClr val="212121"/>
                </a:solidFill>
                <a:effectLst/>
                <a:uLnTx/>
                <a:uFillTx/>
                <a:latin typeface="Arial"/>
                <a:ea typeface="黑体"/>
                <a:cs typeface="+mn-cs"/>
              </a:rPr>
              <a:t>.</a:t>
            </a:r>
            <a:r>
              <a:rPr kumimoji="0" lang="zh-CN" altLang="en-US" sz="1800" b="0" i="0" u="none" strike="noStrike" kern="1200" cap="none" spc="0" normalizeH="0" baseline="0" noProof="0" dirty="0">
                <a:ln>
                  <a:noFill/>
                </a:ln>
                <a:solidFill>
                  <a:srgbClr val="212121"/>
                </a:solidFill>
                <a:effectLst/>
                <a:uLnTx/>
                <a:uFillTx/>
                <a:latin typeface="Arial"/>
                <a:ea typeface="黑体"/>
                <a:cs typeface="+mn-cs"/>
              </a:rPr>
              <a:t> </a:t>
            </a:r>
            <a:r>
              <a:rPr kumimoji="0" lang="en-US" altLang="zh-CN" sz="1800" b="0" i="0" u="none" strike="noStrike" kern="1200" cap="none" spc="0" normalizeH="0" baseline="0" noProof="0" dirty="0">
                <a:ln>
                  <a:noFill/>
                </a:ln>
                <a:solidFill>
                  <a:srgbClr val="212121"/>
                </a:solidFill>
                <a:effectLst/>
                <a:uLnTx/>
                <a:uFillTx/>
                <a:latin typeface="Arial"/>
                <a:ea typeface="黑体"/>
                <a:cs typeface="+mn-cs"/>
              </a:rPr>
              <a:t>2019</a:t>
            </a:r>
            <a:endParaRPr kumimoji="0" lang="zh-CN" altLang="en-US" sz="1800" b="0" i="0" u="none" strike="noStrike" kern="1200" cap="none" spc="0" normalizeH="0" baseline="0" noProof="0" dirty="0">
              <a:ln>
                <a:noFill/>
              </a:ln>
              <a:solidFill>
                <a:prstClr val="black"/>
              </a:solidFill>
              <a:effectLst/>
              <a:uLnTx/>
              <a:uFillTx/>
              <a:latin typeface="Arial"/>
              <a:ea typeface="黑体"/>
              <a:cs typeface="+mn-cs"/>
            </a:endParaRPr>
          </a:p>
        </p:txBody>
      </p:sp>
      <p:cxnSp>
        <p:nvCxnSpPr>
          <p:cNvPr id="4" name="直接连接符 3">
            <a:extLst>
              <a:ext uri="{FF2B5EF4-FFF2-40B4-BE49-F238E27FC236}">
                <a16:creationId xmlns:a16="http://schemas.microsoft.com/office/drawing/2014/main" id="{921D51F5-0863-4941-9B13-F87F6D62065C}"/>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792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526E3-7E70-445F-88B0-2BB27036F0FB}"/>
              </a:ext>
            </a:extLst>
          </p:cNvPr>
          <p:cNvSpPr>
            <a:spLocks noGrp="1"/>
          </p:cNvSpPr>
          <p:nvPr>
            <p:ph type="title"/>
          </p:nvPr>
        </p:nvSpPr>
        <p:spPr>
          <a:xfrm>
            <a:off x="0" y="0"/>
            <a:ext cx="10515600" cy="1325563"/>
          </a:xfrm>
        </p:spPr>
        <p:txBody>
          <a:bodyPr>
            <a:normAutofit/>
          </a:bodyPr>
          <a:lstStyle/>
          <a:p>
            <a:r>
              <a:rPr lang="zh-CN" altLang="en-US" sz="3600" b="1" dirty="0"/>
              <a:t>类器官机制研究的潜力：以</a:t>
            </a:r>
            <a:r>
              <a:rPr lang="en-US" altLang="zh-CN" sz="3600" b="1" dirty="0"/>
              <a:t>KLF5</a:t>
            </a:r>
            <a:r>
              <a:rPr lang="zh-CN" altLang="en-US" sz="3600" b="1" dirty="0"/>
              <a:t>研究为例</a:t>
            </a:r>
          </a:p>
        </p:txBody>
      </p:sp>
      <p:cxnSp>
        <p:nvCxnSpPr>
          <p:cNvPr id="4" name="直接连接符 3">
            <a:extLst>
              <a:ext uri="{FF2B5EF4-FFF2-40B4-BE49-F238E27FC236}">
                <a16:creationId xmlns:a16="http://schemas.microsoft.com/office/drawing/2014/main" id="{667B4458-D400-407B-80A9-7B2D69BB40E3}"/>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9692848F-A147-4946-A9EF-2DFAA49ADD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018" y="1161319"/>
            <a:ext cx="4476779" cy="2643855"/>
          </a:xfrm>
          <a:prstGeom prst="rect">
            <a:avLst/>
          </a:prstGeom>
          <a:noFill/>
          <a:ln>
            <a:noFill/>
          </a:ln>
        </p:spPr>
      </p:pic>
      <p:pic>
        <p:nvPicPr>
          <p:cNvPr id="6" name="图片 5">
            <a:extLst>
              <a:ext uri="{FF2B5EF4-FFF2-40B4-BE49-F238E27FC236}">
                <a16:creationId xmlns:a16="http://schemas.microsoft.com/office/drawing/2014/main" id="{035DD45A-CF1C-4C04-A6A1-6E2297E4DC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532" y="4093014"/>
            <a:ext cx="7137748" cy="2080482"/>
          </a:xfrm>
          <a:prstGeom prst="rect">
            <a:avLst/>
          </a:prstGeom>
          <a:noFill/>
          <a:ln>
            <a:noFill/>
          </a:ln>
        </p:spPr>
      </p:pic>
      <p:pic>
        <p:nvPicPr>
          <p:cNvPr id="7" name="图片 6">
            <a:extLst>
              <a:ext uri="{FF2B5EF4-FFF2-40B4-BE49-F238E27FC236}">
                <a16:creationId xmlns:a16="http://schemas.microsoft.com/office/drawing/2014/main" id="{A7073E4C-5866-4425-AEC2-738964CF7C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9987" y="2269504"/>
            <a:ext cx="3882013" cy="3021856"/>
          </a:xfrm>
          <a:prstGeom prst="rect">
            <a:avLst/>
          </a:prstGeom>
          <a:noFill/>
          <a:ln>
            <a:noFill/>
          </a:ln>
        </p:spPr>
      </p:pic>
      <p:sp>
        <p:nvSpPr>
          <p:cNvPr id="3" name="文本框 2">
            <a:extLst>
              <a:ext uri="{FF2B5EF4-FFF2-40B4-BE49-F238E27FC236}">
                <a16:creationId xmlns:a16="http://schemas.microsoft.com/office/drawing/2014/main" id="{B20A3E52-ACD7-4057-96E2-FA501C9B13D8}"/>
              </a:ext>
            </a:extLst>
          </p:cNvPr>
          <p:cNvSpPr txBox="1"/>
          <p:nvPr/>
        </p:nvSpPr>
        <p:spPr>
          <a:xfrm>
            <a:off x="134990" y="3244334"/>
            <a:ext cx="1236236" cy="369332"/>
          </a:xfrm>
          <a:prstGeom prst="rect">
            <a:avLst/>
          </a:prstGeom>
          <a:noFill/>
        </p:spPr>
        <p:txBody>
          <a:bodyPr wrap="none" rtlCol="0">
            <a:spAutoFit/>
          </a:bodyPr>
          <a:lstStyle/>
          <a:p>
            <a:r>
              <a:rPr lang="en-US" altLang="zh-CN" dirty="0"/>
              <a:t>IP-MS/MS</a:t>
            </a:r>
            <a:endParaRPr lang="zh-CN" altLang="en-US" dirty="0"/>
          </a:p>
        </p:txBody>
      </p:sp>
      <p:sp>
        <p:nvSpPr>
          <p:cNvPr id="8" name="文本框 7">
            <a:extLst>
              <a:ext uri="{FF2B5EF4-FFF2-40B4-BE49-F238E27FC236}">
                <a16:creationId xmlns:a16="http://schemas.microsoft.com/office/drawing/2014/main" id="{C2168868-57B7-43EC-BEB7-3E7B48C74B9E}"/>
              </a:ext>
            </a:extLst>
          </p:cNvPr>
          <p:cNvSpPr txBox="1"/>
          <p:nvPr/>
        </p:nvSpPr>
        <p:spPr>
          <a:xfrm>
            <a:off x="9254757" y="1727797"/>
            <a:ext cx="1818126" cy="369332"/>
          </a:xfrm>
          <a:prstGeom prst="rect">
            <a:avLst/>
          </a:prstGeom>
          <a:noFill/>
        </p:spPr>
        <p:txBody>
          <a:bodyPr wrap="none" rtlCol="0">
            <a:spAutoFit/>
          </a:bodyPr>
          <a:lstStyle/>
          <a:p>
            <a:r>
              <a:rPr lang="zh-CN" altLang="en-US" dirty="0"/>
              <a:t>外源</a:t>
            </a:r>
            <a:r>
              <a:rPr lang="en-US" altLang="zh-CN" dirty="0"/>
              <a:t>CO-IP</a:t>
            </a:r>
            <a:r>
              <a:rPr lang="zh-CN" altLang="en-US" dirty="0"/>
              <a:t>验证</a:t>
            </a:r>
          </a:p>
        </p:txBody>
      </p:sp>
      <p:cxnSp>
        <p:nvCxnSpPr>
          <p:cNvPr id="10" name="直接箭头连接符 9">
            <a:extLst>
              <a:ext uri="{FF2B5EF4-FFF2-40B4-BE49-F238E27FC236}">
                <a16:creationId xmlns:a16="http://schemas.microsoft.com/office/drawing/2014/main" id="{1A4F4112-51B4-4257-9EAB-28DE7C953096}"/>
              </a:ext>
            </a:extLst>
          </p:cNvPr>
          <p:cNvCxnSpPr>
            <a:cxnSpLocks/>
          </p:cNvCxnSpPr>
          <p:nvPr/>
        </p:nvCxnSpPr>
        <p:spPr>
          <a:xfrm flipH="1">
            <a:off x="2802194" y="3865374"/>
            <a:ext cx="1002891" cy="412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25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526E3-7E70-445F-88B0-2BB27036F0FB}"/>
              </a:ext>
            </a:extLst>
          </p:cNvPr>
          <p:cNvSpPr>
            <a:spLocks noGrp="1"/>
          </p:cNvSpPr>
          <p:nvPr>
            <p:ph type="title"/>
          </p:nvPr>
        </p:nvSpPr>
        <p:spPr>
          <a:xfrm>
            <a:off x="0" y="0"/>
            <a:ext cx="10515600" cy="1325563"/>
          </a:xfrm>
        </p:spPr>
        <p:txBody>
          <a:bodyPr>
            <a:normAutofit/>
          </a:bodyPr>
          <a:lstStyle/>
          <a:p>
            <a:r>
              <a:rPr lang="zh-CN" altLang="en-US" sz="3600" b="1" dirty="0"/>
              <a:t>小结</a:t>
            </a:r>
          </a:p>
        </p:txBody>
      </p:sp>
      <p:cxnSp>
        <p:nvCxnSpPr>
          <p:cNvPr id="4" name="直接连接符 3">
            <a:extLst>
              <a:ext uri="{FF2B5EF4-FFF2-40B4-BE49-F238E27FC236}">
                <a16:creationId xmlns:a16="http://schemas.microsoft.com/office/drawing/2014/main" id="{667B4458-D400-407B-80A9-7B2D69BB40E3}"/>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5105414-B2B9-F369-2B5B-24171DD2CCA2}"/>
              </a:ext>
            </a:extLst>
          </p:cNvPr>
          <p:cNvSpPr txBox="1"/>
          <p:nvPr/>
        </p:nvSpPr>
        <p:spPr>
          <a:xfrm>
            <a:off x="1015378" y="2345494"/>
            <a:ext cx="10135844" cy="2677656"/>
          </a:xfrm>
          <a:prstGeom prst="rect">
            <a:avLst/>
          </a:prstGeom>
          <a:noFill/>
        </p:spPr>
        <p:txBody>
          <a:bodyPr wrap="square">
            <a:spAutoFit/>
          </a:bodyPr>
          <a:lstStyle/>
          <a:p>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本项目分为两个部分</a:t>
            </a:r>
            <a:r>
              <a:rPr lang="zh-CN" altLang="en-US" sz="2400" kern="100" dirty="0">
                <a:effectLst/>
                <a:latin typeface="Arial" panose="020B0604020202020204" pitchFamily="34" charset="0"/>
                <a:ea typeface="黑体" panose="02010609060101010101" pitchFamily="49" charset="-122"/>
                <a:cs typeface="Times New Roman" panose="02020603050405020304" pitchFamily="18" charset="0"/>
              </a:rPr>
              <a:t>：</a:t>
            </a:r>
            <a:endPar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endParaRPr>
          </a:p>
          <a:p>
            <a:r>
              <a:rPr lang="zh-CN" altLang="en-US" sz="2400" kern="100" dirty="0">
                <a:latin typeface="Arial" panose="020B0604020202020204" pitchFamily="34" charset="0"/>
                <a:ea typeface="黑体" panose="02010609060101010101" pitchFamily="49" charset="-122"/>
                <a:cs typeface="Times New Roman" panose="02020603050405020304" pitchFamily="18" charset="0"/>
              </a:rPr>
              <a:t>①</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构建肺泡损伤修复的体外模型，进而筛选</a:t>
            </a:r>
            <a:r>
              <a:rPr lang="zh-CN" altLang="en-US" sz="2400" kern="100" dirty="0">
                <a:effectLst/>
                <a:latin typeface="Arial" panose="020B0604020202020204" pitchFamily="34" charset="0"/>
                <a:ea typeface="黑体" panose="02010609060101010101" pitchFamily="49" charset="-122"/>
                <a:cs typeface="Times New Roman" panose="02020603050405020304" pitchFamily="18" charset="0"/>
              </a:rPr>
              <a:t>得到脂肪酸代谢和</a:t>
            </a:r>
            <a:r>
              <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rPr>
              <a:t>YAP/TAZ</a:t>
            </a:r>
            <a:r>
              <a:rPr lang="zh-CN" altLang="en-US" sz="2400" kern="100" dirty="0">
                <a:effectLst/>
                <a:latin typeface="Arial" panose="020B0604020202020204" pitchFamily="34" charset="0"/>
                <a:ea typeface="黑体" panose="02010609060101010101" pitchFamily="49" charset="-122"/>
                <a:cs typeface="Times New Roman" panose="02020603050405020304" pitchFamily="18" charset="0"/>
              </a:rPr>
              <a:t>通路可以</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促进</a:t>
            </a:r>
            <a:r>
              <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rPr>
              <a:t>AEC2</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向</a:t>
            </a:r>
            <a:r>
              <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rPr>
              <a:t>AEC1</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转分化成熟的过程</a:t>
            </a:r>
            <a:r>
              <a:rPr lang="zh-CN" altLang="en-US" sz="2400" kern="100" dirty="0">
                <a:effectLst/>
                <a:latin typeface="Arial" panose="020B0604020202020204" pitchFamily="34" charset="0"/>
                <a:ea typeface="黑体" panose="02010609060101010101" pitchFamily="49" charset="-122"/>
                <a:cs typeface="Times New Roman" panose="02020603050405020304" pitchFamily="18" charset="0"/>
              </a:rPr>
              <a:t>。展现了类器官的</a:t>
            </a:r>
            <a:r>
              <a:rPr lang="zh-CN" altLang="en-US" sz="2400" kern="100" dirty="0">
                <a:solidFill>
                  <a:srgbClr val="7030A0"/>
                </a:solidFill>
                <a:effectLst/>
                <a:latin typeface="Arial" panose="020B0604020202020204" pitchFamily="34" charset="0"/>
                <a:ea typeface="黑体" panose="02010609060101010101" pitchFamily="49" charset="-122"/>
                <a:cs typeface="Times New Roman" panose="02020603050405020304" pitchFamily="18" charset="0"/>
              </a:rPr>
              <a:t>高通量</a:t>
            </a:r>
            <a:r>
              <a:rPr lang="zh-CN" altLang="en-US" sz="2400" kern="100" dirty="0">
                <a:effectLst/>
                <a:latin typeface="Arial" panose="020B0604020202020204" pitchFamily="34" charset="0"/>
                <a:ea typeface="黑体" panose="02010609060101010101" pitchFamily="49" charset="-122"/>
                <a:cs typeface="Times New Roman" panose="02020603050405020304" pitchFamily="18" charset="0"/>
              </a:rPr>
              <a:t>优势。</a:t>
            </a:r>
            <a:endPar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endParaRPr>
          </a:p>
          <a:p>
            <a:endPar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endParaRPr>
          </a:p>
          <a:p>
            <a:r>
              <a:rPr lang="zh-CN" altLang="en-US" sz="2400" kern="100" dirty="0">
                <a:effectLst/>
                <a:latin typeface="Arial" panose="020B0604020202020204" pitchFamily="34" charset="0"/>
                <a:ea typeface="黑体" panose="02010609060101010101" pitchFamily="49" charset="-122"/>
                <a:cs typeface="Times New Roman" panose="02020603050405020304" pitchFamily="18" charset="0"/>
              </a:rPr>
              <a:t>②</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利用该模型尝试分子机制的研究，</a:t>
            </a:r>
            <a:r>
              <a:rPr lang="zh-CN" altLang="zh-CN" sz="2400" dirty="0">
                <a:effectLst/>
                <a:latin typeface="Arial" panose="020B0604020202020204" pitchFamily="34" charset="0"/>
                <a:ea typeface="黑体" panose="02010609060101010101" pitchFamily="49" charset="-122"/>
                <a:cs typeface="Times New Roman" panose="02020603050405020304" pitchFamily="18" charset="0"/>
              </a:rPr>
              <a:t>并发现了转分化过程中，相对增殖特异性的</a:t>
            </a:r>
            <a:r>
              <a:rPr lang="en-US" altLang="zh-CN" sz="2400" dirty="0">
                <a:effectLst/>
                <a:latin typeface="Arial" panose="020B0604020202020204" pitchFamily="34" charset="0"/>
                <a:ea typeface="黑体" panose="02010609060101010101" pitchFamily="49" charset="-122"/>
              </a:rPr>
              <a:t>KLF5</a:t>
            </a:r>
            <a:r>
              <a:rPr lang="zh-CN" altLang="zh-CN" sz="2400" dirty="0">
                <a:effectLst/>
                <a:latin typeface="Arial" panose="020B0604020202020204" pitchFamily="34" charset="0"/>
                <a:ea typeface="黑体" panose="02010609060101010101" pitchFamily="49" charset="-122"/>
                <a:cs typeface="Times New Roman" panose="02020603050405020304" pitchFamily="18" charset="0"/>
              </a:rPr>
              <a:t>互作因子</a:t>
            </a:r>
            <a:r>
              <a:rPr lang="en-US" altLang="zh-CN" sz="2400" dirty="0">
                <a:effectLst/>
                <a:latin typeface="Arial" panose="020B0604020202020204" pitchFamily="34" charset="0"/>
                <a:ea typeface="黑体" panose="02010609060101010101" pitchFamily="49" charset="-122"/>
              </a:rPr>
              <a:t>STAT3</a:t>
            </a:r>
            <a:r>
              <a:rPr lang="zh-CN" altLang="en-US" sz="2400" dirty="0">
                <a:latin typeface="Arial" panose="020B0604020202020204" pitchFamily="34" charset="0"/>
                <a:ea typeface="黑体" panose="02010609060101010101" pitchFamily="49" charset="-122"/>
              </a:rPr>
              <a:t>。展现了类器官作为</a:t>
            </a:r>
            <a:r>
              <a:rPr lang="zh-CN" altLang="en-US" sz="2400" dirty="0">
                <a:solidFill>
                  <a:srgbClr val="7030A0"/>
                </a:solidFill>
                <a:latin typeface="Arial" panose="020B0604020202020204" pitchFamily="34" charset="0"/>
                <a:ea typeface="黑体" panose="02010609060101010101" pitchFamily="49" charset="-122"/>
              </a:rPr>
              <a:t>体外模型</a:t>
            </a:r>
            <a:r>
              <a:rPr lang="zh-CN" altLang="en-US" sz="2400" dirty="0">
                <a:latin typeface="Arial" panose="020B0604020202020204" pitchFamily="34" charset="0"/>
                <a:ea typeface="黑体" panose="02010609060101010101" pitchFamily="49" charset="-122"/>
              </a:rPr>
              <a:t>研究分子机制的优势。</a:t>
            </a:r>
            <a:endParaRPr lang="en-US" altLang="zh-CN" sz="2400" kern="100" dirty="0">
              <a:latin typeface="Arial" panose="020B0604020202020204" pitchFamily="34"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9081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526E3-7E70-445F-88B0-2BB27036F0FB}"/>
              </a:ext>
            </a:extLst>
          </p:cNvPr>
          <p:cNvSpPr>
            <a:spLocks noGrp="1"/>
          </p:cNvSpPr>
          <p:nvPr>
            <p:ph type="title"/>
          </p:nvPr>
        </p:nvSpPr>
        <p:spPr>
          <a:xfrm>
            <a:off x="0" y="0"/>
            <a:ext cx="10515600" cy="1325563"/>
          </a:xfrm>
        </p:spPr>
        <p:txBody>
          <a:bodyPr>
            <a:normAutofit/>
          </a:bodyPr>
          <a:lstStyle/>
          <a:p>
            <a:r>
              <a:rPr lang="zh-CN" altLang="en-US" sz="3600" b="1" dirty="0"/>
              <a:t>展望</a:t>
            </a:r>
          </a:p>
        </p:txBody>
      </p:sp>
      <p:cxnSp>
        <p:nvCxnSpPr>
          <p:cNvPr id="4" name="直接连接符 3">
            <a:extLst>
              <a:ext uri="{FF2B5EF4-FFF2-40B4-BE49-F238E27FC236}">
                <a16:creationId xmlns:a16="http://schemas.microsoft.com/office/drawing/2014/main" id="{667B4458-D400-407B-80A9-7B2D69BB40E3}"/>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AutoShape 2" descr="Development - Notch Signaling Pathway Pathway Map - PrimePCR | Life ...">
            <a:extLst>
              <a:ext uri="{FF2B5EF4-FFF2-40B4-BE49-F238E27FC236}">
                <a16:creationId xmlns:a16="http://schemas.microsoft.com/office/drawing/2014/main" id="{A113C029-ED3C-4E1C-8A39-16785299E3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文本框 4">
            <a:extLst>
              <a:ext uri="{FF2B5EF4-FFF2-40B4-BE49-F238E27FC236}">
                <a16:creationId xmlns:a16="http://schemas.microsoft.com/office/drawing/2014/main" id="{4170D646-DD67-1CB0-64E3-9DB2FAC9ACF9}"/>
              </a:ext>
            </a:extLst>
          </p:cNvPr>
          <p:cNvSpPr txBox="1"/>
          <p:nvPr/>
        </p:nvSpPr>
        <p:spPr>
          <a:xfrm>
            <a:off x="893631" y="1153215"/>
            <a:ext cx="11027811" cy="1128579"/>
          </a:xfrm>
          <a:prstGeom prst="rect">
            <a:avLst/>
          </a:prstGeom>
          <a:noFill/>
        </p:spPr>
        <p:txBody>
          <a:bodyPr wrap="square">
            <a:spAutoFit/>
          </a:bodyPr>
          <a:lstStyle/>
          <a:p>
            <a:pPr indent="304800" algn="ctr">
              <a:lnSpc>
                <a:spcPct val="150000"/>
              </a:lnSpc>
            </a:pP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在考虑筛选因素的时候，机械力和细胞形态虽然没有被</a:t>
            </a:r>
            <a:r>
              <a:rPr lang="zh-CN" altLang="en-US" sz="2400" kern="100" dirty="0">
                <a:latin typeface="Arial" panose="020B0604020202020204" pitchFamily="34" charset="0"/>
                <a:ea typeface="黑体" panose="02010609060101010101" pitchFamily="49" charset="-122"/>
                <a:cs typeface="Times New Roman" panose="02020603050405020304" pitchFamily="18" charset="0"/>
              </a:rPr>
              <a:t>纳入</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，但是其仍然是</a:t>
            </a:r>
            <a:r>
              <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rPr>
              <a:t>AEC1</a:t>
            </a:r>
            <a:r>
              <a:rPr lang="zh-CN" altLang="zh-CN" sz="2400" kern="100" dirty="0">
                <a:effectLst/>
                <a:latin typeface="Arial" panose="020B0604020202020204" pitchFamily="34" charset="0"/>
                <a:ea typeface="黑体" panose="02010609060101010101" pitchFamily="49" charset="-122"/>
                <a:cs typeface="Times New Roman" panose="02020603050405020304" pitchFamily="18" charset="0"/>
              </a:rPr>
              <a:t>重要的特征。</a:t>
            </a:r>
            <a:endParaRPr lang="en-US" altLang="zh-CN" sz="2400" kern="100" dirty="0">
              <a:effectLst/>
              <a:latin typeface="Arial" panose="020B0604020202020204" pitchFamily="34" charset="0"/>
              <a:ea typeface="黑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2A66E45C-A54B-4952-B613-6136D7AC4035}"/>
              </a:ext>
            </a:extLst>
          </p:cNvPr>
          <p:cNvPicPr>
            <a:picLocks noChangeAspect="1"/>
          </p:cNvPicPr>
          <p:nvPr/>
        </p:nvPicPr>
        <p:blipFill>
          <a:blip r:embed="rId3"/>
          <a:stretch>
            <a:fillRect/>
          </a:stretch>
        </p:blipFill>
        <p:spPr>
          <a:xfrm>
            <a:off x="1430932" y="2287972"/>
            <a:ext cx="4353533" cy="4315427"/>
          </a:xfrm>
          <a:prstGeom prst="rect">
            <a:avLst/>
          </a:prstGeom>
        </p:spPr>
      </p:pic>
      <p:pic>
        <p:nvPicPr>
          <p:cNvPr id="8" name="图片 7">
            <a:extLst>
              <a:ext uri="{FF2B5EF4-FFF2-40B4-BE49-F238E27FC236}">
                <a16:creationId xmlns:a16="http://schemas.microsoft.com/office/drawing/2014/main" id="{9FE4B836-80A7-4876-BCB7-5A491FE5DE2E}"/>
              </a:ext>
            </a:extLst>
          </p:cNvPr>
          <p:cNvPicPr>
            <a:picLocks noChangeAspect="1"/>
          </p:cNvPicPr>
          <p:nvPr/>
        </p:nvPicPr>
        <p:blipFill>
          <a:blip r:embed="rId4"/>
          <a:stretch>
            <a:fillRect/>
          </a:stretch>
        </p:blipFill>
        <p:spPr>
          <a:xfrm>
            <a:off x="7124227" y="5216092"/>
            <a:ext cx="3391373" cy="1400370"/>
          </a:xfrm>
          <a:prstGeom prst="rect">
            <a:avLst/>
          </a:prstGeom>
        </p:spPr>
      </p:pic>
      <p:pic>
        <p:nvPicPr>
          <p:cNvPr id="10" name="图片 9">
            <a:extLst>
              <a:ext uri="{FF2B5EF4-FFF2-40B4-BE49-F238E27FC236}">
                <a16:creationId xmlns:a16="http://schemas.microsoft.com/office/drawing/2014/main" id="{03D3795F-5C3E-46F5-944B-C9EF59D51A4B}"/>
              </a:ext>
            </a:extLst>
          </p:cNvPr>
          <p:cNvPicPr>
            <a:picLocks noChangeAspect="1"/>
          </p:cNvPicPr>
          <p:nvPr/>
        </p:nvPicPr>
        <p:blipFill>
          <a:blip r:embed="rId5"/>
          <a:stretch>
            <a:fillRect/>
          </a:stretch>
        </p:blipFill>
        <p:spPr>
          <a:xfrm>
            <a:off x="7691126" y="2704714"/>
            <a:ext cx="2342562" cy="2501081"/>
          </a:xfrm>
          <a:prstGeom prst="rect">
            <a:avLst/>
          </a:prstGeom>
        </p:spPr>
      </p:pic>
      <p:sp>
        <p:nvSpPr>
          <p:cNvPr id="13" name="文本框 12">
            <a:extLst>
              <a:ext uri="{FF2B5EF4-FFF2-40B4-BE49-F238E27FC236}">
                <a16:creationId xmlns:a16="http://schemas.microsoft.com/office/drawing/2014/main" id="{B89A2C76-BB82-42F9-AD79-03B2C92021F0}"/>
              </a:ext>
            </a:extLst>
          </p:cNvPr>
          <p:cNvSpPr txBox="1"/>
          <p:nvPr/>
        </p:nvSpPr>
        <p:spPr>
          <a:xfrm>
            <a:off x="9470082" y="6542214"/>
            <a:ext cx="2812534" cy="369332"/>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Shiraishi et al. </a:t>
            </a:r>
            <a:r>
              <a:rPr lang="zh-CN" altLang="en-US" i="1" dirty="0">
                <a:latin typeface="Arial" panose="020B0604020202020204" pitchFamily="34" charset="0"/>
                <a:cs typeface="Arial" panose="020B0604020202020204" pitchFamily="34" charset="0"/>
              </a:rPr>
              <a:t>Cell</a:t>
            </a:r>
            <a:r>
              <a:rPr lang="en-US" altLang="zh-CN" i="1"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2023</a:t>
            </a:r>
          </a:p>
        </p:txBody>
      </p:sp>
    </p:spTree>
    <p:extLst>
      <p:ext uri="{BB962C8B-B14F-4D97-AF65-F5344CB8AC3E}">
        <p14:creationId xmlns:p14="http://schemas.microsoft.com/office/powerpoint/2010/main" val="107392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A526E3-7E70-445F-88B0-2BB27036F0FB}"/>
              </a:ext>
            </a:extLst>
          </p:cNvPr>
          <p:cNvSpPr>
            <a:spLocks noGrp="1"/>
          </p:cNvSpPr>
          <p:nvPr>
            <p:ph type="title"/>
          </p:nvPr>
        </p:nvSpPr>
        <p:spPr>
          <a:xfrm>
            <a:off x="0" y="0"/>
            <a:ext cx="10515600" cy="1325563"/>
          </a:xfrm>
        </p:spPr>
        <p:txBody>
          <a:bodyPr>
            <a:normAutofit/>
          </a:bodyPr>
          <a:lstStyle/>
          <a:p>
            <a:r>
              <a:rPr lang="zh-CN" altLang="en-US" sz="3600" b="1" dirty="0"/>
              <a:t>致谢</a:t>
            </a:r>
          </a:p>
        </p:txBody>
      </p:sp>
      <p:cxnSp>
        <p:nvCxnSpPr>
          <p:cNvPr id="4" name="直接连接符 3">
            <a:extLst>
              <a:ext uri="{FF2B5EF4-FFF2-40B4-BE49-F238E27FC236}">
                <a16:creationId xmlns:a16="http://schemas.microsoft.com/office/drawing/2014/main" id="{667B4458-D400-407B-80A9-7B2D69BB40E3}"/>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47CF33A4-C6A8-4EDE-B934-21D425FC5397}"/>
              </a:ext>
            </a:extLst>
          </p:cNvPr>
          <p:cNvPicPr>
            <a:picLocks noChangeAspect="1"/>
          </p:cNvPicPr>
          <p:nvPr/>
        </p:nvPicPr>
        <p:blipFill rotWithShape="1">
          <a:blip r:embed="rId2">
            <a:extLst>
              <a:ext uri="{28A0092B-C50C-407E-A947-70E740481C1C}">
                <a14:useLocalDpi xmlns:a14="http://schemas.microsoft.com/office/drawing/2010/main" val="0"/>
              </a:ext>
            </a:extLst>
          </a:blip>
          <a:srcRect t="7834"/>
          <a:stretch/>
        </p:blipFill>
        <p:spPr>
          <a:xfrm rot="2422922">
            <a:off x="8163888" y="1433505"/>
            <a:ext cx="1624533" cy="1996349"/>
          </a:xfrm>
          <a:prstGeom prst="rect">
            <a:avLst/>
          </a:prstGeom>
        </p:spPr>
      </p:pic>
      <p:pic>
        <p:nvPicPr>
          <p:cNvPr id="7" name="图片 6">
            <a:extLst>
              <a:ext uri="{FF2B5EF4-FFF2-40B4-BE49-F238E27FC236}">
                <a16:creationId xmlns:a16="http://schemas.microsoft.com/office/drawing/2014/main" id="{E227FAAC-DA11-4111-A405-6D12F1F89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603" y="2922991"/>
            <a:ext cx="3975101" cy="2644809"/>
          </a:xfrm>
          <a:prstGeom prst="rect">
            <a:avLst/>
          </a:prstGeom>
        </p:spPr>
      </p:pic>
      <p:pic>
        <p:nvPicPr>
          <p:cNvPr id="9" name="图片 8">
            <a:extLst>
              <a:ext uri="{FF2B5EF4-FFF2-40B4-BE49-F238E27FC236}">
                <a16:creationId xmlns:a16="http://schemas.microsoft.com/office/drawing/2014/main" id="{09D543D1-05A9-4580-B307-D9C45A59E921}"/>
              </a:ext>
            </a:extLst>
          </p:cNvPr>
          <p:cNvPicPr>
            <a:picLocks noChangeAspect="1"/>
          </p:cNvPicPr>
          <p:nvPr/>
        </p:nvPicPr>
        <p:blipFill rotWithShape="1">
          <a:blip r:embed="rId4">
            <a:extLst>
              <a:ext uri="{28A0092B-C50C-407E-A947-70E740481C1C}">
                <a14:useLocalDpi xmlns:a14="http://schemas.microsoft.com/office/drawing/2010/main" val="0"/>
              </a:ext>
            </a:extLst>
          </a:blip>
          <a:srcRect t="24542" b="12411"/>
          <a:stretch/>
        </p:blipFill>
        <p:spPr>
          <a:xfrm>
            <a:off x="1950410" y="1821709"/>
            <a:ext cx="3146227" cy="2644808"/>
          </a:xfrm>
          <a:prstGeom prst="rect">
            <a:avLst/>
          </a:prstGeom>
        </p:spPr>
      </p:pic>
      <p:sp>
        <p:nvSpPr>
          <p:cNvPr id="3" name="文本框 2">
            <a:extLst>
              <a:ext uri="{FF2B5EF4-FFF2-40B4-BE49-F238E27FC236}">
                <a16:creationId xmlns:a16="http://schemas.microsoft.com/office/drawing/2014/main" id="{DA6498C5-2654-A415-88C6-BD9AE1665D4B}"/>
              </a:ext>
            </a:extLst>
          </p:cNvPr>
          <p:cNvSpPr txBox="1"/>
          <p:nvPr/>
        </p:nvSpPr>
        <p:spPr>
          <a:xfrm>
            <a:off x="8210265" y="5901769"/>
            <a:ext cx="2031325" cy="461665"/>
          </a:xfrm>
          <a:prstGeom prst="rect">
            <a:avLst/>
          </a:prstGeom>
          <a:noFill/>
        </p:spPr>
        <p:txBody>
          <a:bodyPr wrap="none" rtlCol="0">
            <a:spAutoFit/>
          </a:bodyPr>
          <a:lstStyle/>
          <a:p>
            <a:r>
              <a:rPr lang="zh-CN" altLang="en-US" sz="2400" dirty="0"/>
              <a:t>“好肺”小组</a:t>
            </a:r>
          </a:p>
        </p:txBody>
      </p:sp>
      <p:sp>
        <p:nvSpPr>
          <p:cNvPr id="6" name="文本框 5">
            <a:extLst>
              <a:ext uri="{FF2B5EF4-FFF2-40B4-BE49-F238E27FC236}">
                <a16:creationId xmlns:a16="http://schemas.microsoft.com/office/drawing/2014/main" id="{EDC590B6-2E12-4FBB-1C99-68CB68DBC9AC}"/>
              </a:ext>
            </a:extLst>
          </p:cNvPr>
          <p:cNvSpPr txBox="1"/>
          <p:nvPr/>
        </p:nvSpPr>
        <p:spPr>
          <a:xfrm>
            <a:off x="2200084" y="4731830"/>
            <a:ext cx="2646878" cy="461665"/>
          </a:xfrm>
          <a:prstGeom prst="rect">
            <a:avLst/>
          </a:prstGeom>
          <a:noFill/>
        </p:spPr>
        <p:txBody>
          <a:bodyPr wrap="none" rtlCol="0">
            <a:spAutoFit/>
          </a:bodyPr>
          <a:lstStyle/>
          <a:p>
            <a:r>
              <a:rPr lang="zh-CN" altLang="en-US" sz="2400" dirty="0"/>
              <a:t>导师：林鑫华教授</a:t>
            </a:r>
          </a:p>
        </p:txBody>
      </p:sp>
    </p:spTree>
    <p:extLst>
      <p:ext uri="{BB962C8B-B14F-4D97-AF65-F5344CB8AC3E}">
        <p14:creationId xmlns:p14="http://schemas.microsoft.com/office/powerpoint/2010/main" val="293112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54E7F09A-F95A-483E-8A66-1E420689BC2D}"/>
              </a:ext>
            </a:extLst>
          </p:cNvPr>
          <p:cNvPicPr>
            <a:picLocks noChangeAspect="1"/>
          </p:cNvPicPr>
          <p:nvPr/>
        </p:nvPicPr>
        <p:blipFill rotWithShape="1">
          <a:blip r:embed="rId3"/>
          <a:srcRect r="65719" b="54222"/>
          <a:stretch/>
        </p:blipFill>
        <p:spPr>
          <a:xfrm>
            <a:off x="1525900" y="1933067"/>
            <a:ext cx="4889271" cy="2991865"/>
          </a:xfrm>
          <a:prstGeom prst="rect">
            <a:avLst/>
          </a:prstGeom>
        </p:spPr>
      </p:pic>
      <p:sp>
        <p:nvSpPr>
          <p:cNvPr id="19" name="标题 1">
            <a:extLst>
              <a:ext uri="{FF2B5EF4-FFF2-40B4-BE49-F238E27FC236}">
                <a16:creationId xmlns:a16="http://schemas.microsoft.com/office/drawing/2014/main" id="{2B269996-20ED-D21C-7947-EBCEF02DD845}"/>
              </a:ext>
            </a:extLst>
          </p:cNvPr>
          <p:cNvSpPr>
            <a:spLocks noGrp="1"/>
          </p:cNvSpPr>
          <p:nvPr>
            <p:ph type="title"/>
          </p:nvPr>
        </p:nvSpPr>
        <p:spPr>
          <a:xfrm>
            <a:off x="-1" y="0"/>
            <a:ext cx="12818226" cy="1325563"/>
          </a:xfrm>
        </p:spPr>
        <p:txBody>
          <a:bodyPr>
            <a:normAutofit/>
          </a:bodyPr>
          <a:lstStyle/>
          <a:p>
            <a:r>
              <a:rPr lang="zh-CN" altLang="en-US" sz="3600" b="1" dirty="0"/>
              <a:t>肺泡上皮主要是由</a:t>
            </a:r>
            <a:r>
              <a:rPr lang="en-US" altLang="zh-CN" sz="3600" b="1" dirty="0"/>
              <a:t>AEC1</a:t>
            </a:r>
            <a:r>
              <a:rPr lang="zh-CN" altLang="en-US" sz="3600" b="1" dirty="0"/>
              <a:t>和</a:t>
            </a:r>
            <a:r>
              <a:rPr lang="en-US" altLang="zh-CN" sz="3600" b="1" dirty="0"/>
              <a:t>AEC2</a:t>
            </a:r>
            <a:r>
              <a:rPr lang="zh-CN" altLang="en-US" sz="3600" b="1" dirty="0"/>
              <a:t>组成</a:t>
            </a:r>
            <a:endParaRPr lang="zh-CN" altLang="en-US" sz="3600" dirty="0"/>
          </a:p>
        </p:txBody>
      </p:sp>
      <p:grpSp>
        <p:nvGrpSpPr>
          <p:cNvPr id="7" name="组合 6">
            <a:extLst>
              <a:ext uri="{FF2B5EF4-FFF2-40B4-BE49-F238E27FC236}">
                <a16:creationId xmlns:a16="http://schemas.microsoft.com/office/drawing/2014/main" id="{FC9D99A2-05B3-E8D7-3765-991043D06E9B}"/>
              </a:ext>
            </a:extLst>
          </p:cNvPr>
          <p:cNvGrpSpPr/>
          <p:nvPr/>
        </p:nvGrpSpPr>
        <p:grpSpPr>
          <a:xfrm>
            <a:off x="7738142" y="1059499"/>
            <a:ext cx="4345581" cy="4441282"/>
            <a:chOff x="6739465" y="1349044"/>
            <a:chExt cx="4345581" cy="4441282"/>
          </a:xfrm>
        </p:grpSpPr>
        <p:pic>
          <p:nvPicPr>
            <p:cNvPr id="3" name="图片 2">
              <a:extLst>
                <a:ext uri="{FF2B5EF4-FFF2-40B4-BE49-F238E27FC236}">
                  <a16:creationId xmlns:a16="http://schemas.microsoft.com/office/drawing/2014/main" id="{70FD79D6-5209-4A12-902C-0DE7C2AEF786}"/>
                </a:ext>
              </a:extLst>
            </p:cNvPr>
            <p:cNvPicPr>
              <a:picLocks noChangeAspect="1"/>
            </p:cNvPicPr>
            <p:nvPr/>
          </p:nvPicPr>
          <p:blipFill rotWithShape="1">
            <a:blip r:embed="rId3"/>
            <a:srcRect l="63256" b="18360"/>
            <a:stretch/>
          </p:blipFill>
          <p:spPr>
            <a:xfrm>
              <a:off x="6900987" y="1530353"/>
              <a:ext cx="4184059" cy="4259973"/>
            </a:xfrm>
            <a:prstGeom prst="rect">
              <a:avLst/>
            </a:prstGeom>
          </p:spPr>
        </p:pic>
        <p:sp>
          <p:nvSpPr>
            <p:cNvPr id="9" name="矩形 8">
              <a:extLst>
                <a:ext uri="{FF2B5EF4-FFF2-40B4-BE49-F238E27FC236}">
                  <a16:creationId xmlns:a16="http://schemas.microsoft.com/office/drawing/2014/main" id="{6FE26FB4-43B9-4160-B452-BE89B691FA29}"/>
                </a:ext>
              </a:extLst>
            </p:cNvPr>
            <p:cNvSpPr/>
            <p:nvPr/>
          </p:nvSpPr>
          <p:spPr>
            <a:xfrm>
              <a:off x="6739465" y="1455472"/>
              <a:ext cx="723899" cy="2565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a:cs typeface="+mn-cs"/>
              </a:endParaRPr>
            </a:p>
          </p:txBody>
        </p:sp>
        <p:sp>
          <p:nvSpPr>
            <p:cNvPr id="20" name="矩形 19">
              <a:extLst>
                <a:ext uri="{FF2B5EF4-FFF2-40B4-BE49-F238E27FC236}">
                  <a16:creationId xmlns:a16="http://schemas.microsoft.com/office/drawing/2014/main" id="{D62FC999-F4FD-4665-9FC8-4E284E6E2E44}"/>
                </a:ext>
              </a:extLst>
            </p:cNvPr>
            <p:cNvSpPr/>
            <p:nvPr/>
          </p:nvSpPr>
          <p:spPr>
            <a:xfrm>
              <a:off x="6900987" y="1349044"/>
              <a:ext cx="835230" cy="78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a:cs typeface="+mn-cs"/>
              </a:endParaRPr>
            </a:p>
          </p:txBody>
        </p:sp>
      </p:grpSp>
      <p:sp>
        <p:nvSpPr>
          <p:cNvPr id="22" name="文本框 21">
            <a:extLst>
              <a:ext uri="{FF2B5EF4-FFF2-40B4-BE49-F238E27FC236}">
                <a16:creationId xmlns:a16="http://schemas.microsoft.com/office/drawing/2014/main" id="{FF7BCB1E-5326-4611-9174-84438D8593EC}"/>
              </a:ext>
            </a:extLst>
          </p:cNvPr>
          <p:cNvSpPr txBox="1"/>
          <p:nvPr/>
        </p:nvSpPr>
        <p:spPr>
          <a:xfrm>
            <a:off x="9991693" y="6550223"/>
            <a:ext cx="40770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Gillich</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et al. </a:t>
            </a:r>
            <a:r>
              <a:rPr kumimoji="0" lang="sv-SE" altLang="zh-CN" sz="1400" b="0" i="1"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bioRixiv</a:t>
            </a:r>
            <a:r>
              <a:rPr kumimoji="0" lang="sv-SE" altLang="zh-CN" sz="14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2021</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Light"/>
              <a:cs typeface="Arial" panose="020B0604020202020204" pitchFamily="34" charset="0"/>
            </a:endParaRPr>
          </a:p>
        </p:txBody>
      </p:sp>
      <p:sp>
        <p:nvSpPr>
          <p:cNvPr id="5" name="文本框 4">
            <a:extLst>
              <a:ext uri="{FF2B5EF4-FFF2-40B4-BE49-F238E27FC236}">
                <a16:creationId xmlns:a16="http://schemas.microsoft.com/office/drawing/2014/main" id="{322F9996-8EF3-3069-14DF-29BE1FC4B776}"/>
              </a:ext>
            </a:extLst>
          </p:cNvPr>
          <p:cNvSpPr txBox="1"/>
          <p:nvPr/>
        </p:nvSpPr>
        <p:spPr>
          <a:xfrm>
            <a:off x="108277" y="3133141"/>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Arial"/>
                <a:ea typeface="黑体"/>
                <a:cs typeface="+mn-cs"/>
              </a:rPr>
              <a:t>气体交换</a:t>
            </a:r>
          </a:p>
        </p:txBody>
      </p:sp>
      <p:sp>
        <p:nvSpPr>
          <p:cNvPr id="6" name="文本框 5">
            <a:extLst>
              <a:ext uri="{FF2B5EF4-FFF2-40B4-BE49-F238E27FC236}">
                <a16:creationId xmlns:a16="http://schemas.microsoft.com/office/drawing/2014/main" id="{B2198DCE-DE82-5989-563B-43032F69BA60}"/>
              </a:ext>
            </a:extLst>
          </p:cNvPr>
          <p:cNvSpPr txBox="1"/>
          <p:nvPr/>
        </p:nvSpPr>
        <p:spPr>
          <a:xfrm>
            <a:off x="6310739" y="3041892"/>
            <a:ext cx="2031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Arial"/>
                <a:ea typeface="黑体"/>
                <a:cs typeface="+mn-cs"/>
              </a:rPr>
              <a:t>成体干细胞</a:t>
            </a:r>
            <a:r>
              <a:rPr kumimoji="0" lang="en-US" altLang="zh-CN" sz="1800" b="0" i="0" u="none" strike="noStrike" kern="1200" cap="none" spc="0" normalizeH="0" baseline="0" noProof="0" dirty="0">
                <a:ln>
                  <a:noFill/>
                </a:ln>
                <a:solidFill>
                  <a:srgbClr val="FF0000"/>
                </a:solidFill>
                <a:effectLst/>
                <a:uLnTx/>
                <a:uFillTx/>
                <a:latin typeface="Arial"/>
                <a:ea typeface="黑体"/>
                <a:cs typeface="+mn-cs"/>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rgbClr val="FF0000"/>
                </a:solidFill>
                <a:latin typeface="Arial"/>
                <a:ea typeface="黑体"/>
              </a:rPr>
              <a:t>分泌表面活性蛋白</a:t>
            </a:r>
            <a:endParaRPr kumimoji="0" lang="zh-CN" altLang="en-US" sz="1800" b="0" i="0" u="none" strike="noStrike" kern="1200" cap="none" spc="0" normalizeH="0" baseline="0" noProof="0" dirty="0">
              <a:ln>
                <a:noFill/>
              </a:ln>
              <a:solidFill>
                <a:srgbClr val="FF0000"/>
              </a:solidFill>
              <a:effectLst/>
              <a:uLnTx/>
              <a:uFillTx/>
              <a:latin typeface="Arial"/>
              <a:ea typeface="黑体"/>
              <a:cs typeface="+mn-cs"/>
            </a:endParaRPr>
          </a:p>
        </p:txBody>
      </p:sp>
      <p:sp>
        <p:nvSpPr>
          <p:cNvPr id="4" name="文本框 3">
            <a:extLst>
              <a:ext uri="{FF2B5EF4-FFF2-40B4-BE49-F238E27FC236}">
                <a16:creationId xmlns:a16="http://schemas.microsoft.com/office/drawing/2014/main" id="{505F27DF-C0E9-5663-5631-147A143E2BAC}"/>
              </a:ext>
            </a:extLst>
          </p:cNvPr>
          <p:cNvSpPr txBox="1"/>
          <p:nvPr/>
        </p:nvSpPr>
        <p:spPr>
          <a:xfrm>
            <a:off x="-1" y="6550223"/>
            <a:ext cx="7125890" cy="369332"/>
          </a:xfrm>
          <a:prstGeom prst="rect">
            <a:avLst/>
          </a:prstGeom>
          <a:noFill/>
        </p:spPr>
        <p:txBody>
          <a:bodyPr wrap="square">
            <a:spAutoFit/>
          </a:bodyPr>
          <a:lstStyle/>
          <a:p>
            <a:r>
              <a:rPr lang="en-US" altLang="zh-CN" b="1" dirty="0"/>
              <a:t>AEC: Alveolar Epithelial Cell</a:t>
            </a:r>
            <a:endParaRPr lang="zh-CN" altLang="en-US" dirty="0"/>
          </a:p>
        </p:txBody>
      </p:sp>
      <p:cxnSp>
        <p:nvCxnSpPr>
          <p:cNvPr id="12" name="直接连接符 11">
            <a:extLst>
              <a:ext uri="{FF2B5EF4-FFF2-40B4-BE49-F238E27FC236}">
                <a16:creationId xmlns:a16="http://schemas.microsoft.com/office/drawing/2014/main" id="{D3452842-A731-40D4-B84B-663DD5A6D9C4}"/>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5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4430B-B394-187E-3780-6DFFB9101BFA}"/>
              </a:ext>
            </a:extLst>
          </p:cNvPr>
          <p:cNvSpPr>
            <a:spLocks noGrp="1"/>
          </p:cNvSpPr>
          <p:nvPr>
            <p:ph type="title"/>
          </p:nvPr>
        </p:nvSpPr>
        <p:spPr>
          <a:xfrm>
            <a:off x="-1" y="0"/>
            <a:ext cx="12632267" cy="1325563"/>
          </a:xfrm>
        </p:spPr>
        <p:txBody>
          <a:bodyPr>
            <a:normAutofit/>
          </a:bodyPr>
          <a:lstStyle/>
          <a:p>
            <a:r>
              <a:rPr lang="zh-CN" altLang="en-US" sz="3600" b="1" dirty="0"/>
              <a:t>多种成体肺泡再生过程中，</a:t>
            </a:r>
            <a:r>
              <a:rPr lang="en-US" altLang="zh-CN" sz="3600" b="1" dirty="0"/>
              <a:t>AEC2</a:t>
            </a:r>
            <a:r>
              <a:rPr lang="zh-CN" altLang="en-US" sz="3600" b="1" dirty="0"/>
              <a:t>可以转分化成</a:t>
            </a:r>
            <a:r>
              <a:rPr lang="en-US" altLang="zh-CN" sz="3600" b="1" dirty="0"/>
              <a:t>AEC1</a:t>
            </a:r>
            <a:endParaRPr lang="zh-CN" altLang="en-US" sz="3600" dirty="0"/>
          </a:p>
        </p:txBody>
      </p:sp>
      <p:sp>
        <p:nvSpPr>
          <p:cNvPr id="3" name="内容占位符 2">
            <a:extLst>
              <a:ext uri="{FF2B5EF4-FFF2-40B4-BE49-F238E27FC236}">
                <a16:creationId xmlns:a16="http://schemas.microsoft.com/office/drawing/2014/main" id="{5B18DE82-4DB7-4360-3786-D11613506A7A}"/>
              </a:ext>
            </a:extLst>
          </p:cNvPr>
          <p:cNvSpPr>
            <a:spLocks noGrp="1"/>
          </p:cNvSpPr>
          <p:nvPr>
            <p:ph idx="1"/>
          </p:nvPr>
        </p:nvSpPr>
        <p:spPr/>
        <p:txBody>
          <a:bodyPr/>
          <a:lstStyle/>
          <a:p>
            <a:r>
              <a:rPr lang="zh-CN" altLang="en-US" dirty="0"/>
              <a:t>损伤会造成</a:t>
            </a:r>
            <a:r>
              <a:rPr lang="en-US" altLang="zh-CN" dirty="0"/>
              <a:t>AT1</a:t>
            </a:r>
            <a:r>
              <a:rPr lang="zh-CN" altLang="en-US" dirty="0"/>
              <a:t>的丢失</a:t>
            </a:r>
            <a:endParaRPr lang="en-US" altLang="zh-CN" dirty="0"/>
          </a:p>
          <a:p>
            <a:r>
              <a:rPr lang="zh-CN" altLang="en-US" dirty="0"/>
              <a:t>修复过程中依赖</a:t>
            </a:r>
            <a:r>
              <a:rPr lang="en-US" altLang="zh-CN" dirty="0"/>
              <a:t>AT2</a:t>
            </a:r>
            <a:r>
              <a:rPr lang="zh-CN" altLang="en-US" dirty="0"/>
              <a:t>转分化</a:t>
            </a:r>
            <a:endParaRPr lang="en-US" altLang="zh-CN" dirty="0"/>
          </a:p>
          <a:p>
            <a:r>
              <a:rPr lang="zh-CN" altLang="en-US" dirty="0"/>
              <a:t>因此研究转分化很重要</a:t>
            </a:r>
          </a:p>
        </p:txBody>
      </p:sp>
      <p:sp>
        <p:nvSpPr>
          <p:cNvPr id="6" name="文本框 5">
            <a:extLst>
              <a:ext uri="{FF2B5EF4-FFF2-40B4-BE49-F238E27FC236}">
                <a16:creationId xmlns:a16="http://schemas.microsoft.com/office/drawing/2014/main" id="{ED9B3C7D-CF58-16D4-4C14-53926EF0C76A}"/>
              </a:ext>
            </a:extLst>
          </p:cNvPr>
          <p:cNvSpPr txBox="1"/>
          <p:nvPr/>
        </p:nvSpPr>
        <p:spPr>
          <a:xfrm flipH="1">
            <a:off x="2372467" y="1213498"/>
            <a:ext cx="2846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a:ea typeface="黑体"/>
                <a:cs typeface="+mn-cs"/>
              </a:rPr>
              <a:t>流感病毒的损伤修复模型</a:t>
            </a:r>
          </a:p>
        </p:txBody>
      </p:sp>
      <p:sp>
        <p:nvSpPr>
          <p:cNvPr id="7" name="文本框 6">
            <a:extLst>
              <a:ext uri="{FF2B5EF4-FFF2-40B4-BE49-F238E27FC236}">
                <a16:creationId xmlns:a16="http://schemas.microsoft.com/office/drawing/2014/main" id="{0694159C-D301-5310-0FC3-1F2E405CE010}"/>
              </a:ext>
            </a:extLst>
          </p:cNvPr>
          <p:cNvSpPr txBox="1"/>
          <p:nvPr/>
        </p:nvSpPr>
        <p:spPr>
          <a:xfrm>
            <a:off x="8623973" y="5611551"/>
            <a:ext cx="621982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prstClr val="black"/>
                </a:solidFill>
                <a:effectLst/>
                <a:uLnTx/>
                <a:uFillTx/>
                <a:latin typeface="Arial"/>
                <a:ea typeface="黑体"/>
                <a:cs typeface="+mn-cs"/>
              </a:rPr>
              <a:t>Liberti</a:t>
            </a:r>
            <a:r>
              <a:rPr kumimoji="0" lang="en-US" altLang="zh-CN" sz="1400" b="0" i="0" u="none" strike="noStrike" kern="1200" cap="none" spc="0" normalizeH="0" baseline="0" noProof="0" dirty="0">
                <a:ln>
                  <a:noFill/>
                </a:ln>
                <a:solidFill>
                  <a:prstClr val="black"/>
                </a:solidFill>
                <a:effectLst/>
                <a:uLnTx/>
                <a:uFillTx/>
                <a:latin typeface="Arial"/>
                <a:ea typeface="黑体"/>
                <a:cs typeface="+mn-cs"/>
              </a:rPr>
              <a:t>. </a:t>
            </a:r>
            <a:r>
              <a:rPr kumimoji="0" lang="zh-CN" altLang="en-US" sz="1400" b="0" i="1" u="none" strike="noStrike" kern="1200" cap="none" spc="0" normalizeH="0" baseline="0" noProof="0" dirty="0">
                <a:ln>
                  <a:noFill/>
                </a:ln>
                <a:solidFill>
                  <a:prstClr val="black"/>
                </a:solidFill>
                <a:effectLst/>
                <a:uLnTx/>
                <a:uFillTx/>
                <a:latin typeface="Arial"/>
                <a:ea typeface="黑体"/>
                <a:cs typeface="+mn-cs"/>
              </a:rPr>
              <a:t>Cell Reports</a:t>
            </a:r>
            <a:r>
              <a:rPr kumimoji="0" lang="en-US" altLang="zh-CN" sz="1400" b="0" i="0" u="none" strike="noStrike" kern="1200" cap="none" spc="0" normalizeH="0" baseline="0" noProof="0" dirty="0">
                <a:ln>
                  <a:noFill/>
                </a:ln>
                <a:solidFill>
                  <a:prstClr val="black"/>
                </a:solidFill>
                <a:effectLst/>
                <a:uLnTx/>
                <a:uFillTx/>
                <a:latin typeface="Arial"/>
                <a:ea typeface="黑体"/>
                <a:cs typeface="+mn-cs"/>
              </a:rPr>
              <a:t>. 2021</a:t>
            </a:r>
            <a:endParaRPr kumimoji="0" lang="zh-CN" altLang="en-US" sz="1400" b="0" i="0" u="none" strike="noStrike" kern="1200" cap="none" spc="0" normalizeH="0" baseline="0" noProof="0" dirty="0">
              <a:ln>
                <a:noFill/>
              </a:ln>
              <a:solidFill>
                <a:prstClr val="black"/>
              </a:solidFill>
              <a:effectLst/>
              <a:uLnTx/>
              <a:uFillTx/>
              <a:latin typeface="Arial"/>
              <a:ea typeface="黑体"/>
              <a:cs typeface="+mn-cs"/>
            </a:endParaRPr>
          </a:p>
        </p:txBody>
      </p:sp>
      <p:grpSp>
        <p:nvGrpSpPr>
          <p:cNvPr id="11" name="组合 10">
            <a:extLst>
              <a:ext uri="{FF2B5EF4-FFF2-40B4-BE49-F238E27FC236}">
                <a16:creationId xmlns:a16="http://schemas.microsoft.com/office/drawing/2014/main" id="{61F52FD6-D87B-5703-4212-D3702ED11B45}"/>
              </a:ext>
            </a:extLst>
          </p:cNvPr>
          <p:cNvGrpSpPr>
            <a:grpSpLocks noChangeAspect="1"/>
          </p:cNvGrpSpPr>
          <p:nvPr/>
        </p:nvGrpSpPr>
        <p:grpSpPr>
          <a:xfrm>
            <a:off x="610985" y="1575594"/>
            <a:ext cx="6369883" cy="4351338"/>
            <a:chOff x="3736142" y="2390175"/>
            <a:chExt cx="5926873" cy="4048713"/>
          </a:xfrm>
        </p:grpSpPr>
        <p:pic>
          <p:nvPicPr>
            <p:cNvPr id="5" name="图片 4">
              <a:extLst>
                <a:ext uri="{FF2B5EF4-FFF2-40B4-BE49-F238E27FC236}">
                  <a16:creationId xmlns:a16="http://schemas.microsoft.com/office/drawing/2014/main" id="{70804B13-8D7A-15E5-41C1-462687FC99D1}"/>
                </a:ext>
              </a:extLst>
            </p:cNvPr>
            <p:cNvPicPr>
              <a:picLocks noChangeAspect="1"/>
            </p:cNvPicPr>
            <p:nvPr/>
          </p:nvPicPr>
          <p:blipFill rotWithShape="1">
            <a:blip r:embed="rId3"/>
            <a:srcRect b="91856"/>
            <a:stretch/>
          </p:blipFill>
          <p:spPr>
            <a:xfrm>
              <a:off x="3736142" y="2390175"/>
              <a:ext cx="5926873" cy="472017"/>
            </a:xfrm>
            <a:prstGeom prst="rect">
              <a:avLst/>
            </a:prstGeom>
          </p:spPr>
        </p:pic>
        <p:pic>
          <p:nvPicPr>
            <p:cNvPr id="9" name="图片 8">
              <a:extLst>
                <a:ext uri="{FF2B5EF4-FFF2-40B4-BE49-F238E27FC236}">
                  <a16:creationId xmlns:a16="http://schemas.microsoft.com/office/drawing/2014/main" id="{A98B6C86-4E11-3204-910F-60FF87D293E6}"/>
                </a:ext>
              </a:extLst>
            </p:cNvPr>
            <p:cNvPicPr>
              <a:picLocks noChangeAspect="1"/>
            </p:cNvPicPr>
            <p:nvPr/>
          </p:nvPicPr>
          <p:blipFill rotWithShape="1">
            <a:blip r:embed="rId3"/>
            <a:srcRect t="38291"/>
            <a:stretch/>
          </p:blipFill>
          <p:spPr>
            <a:xfrm>
              <a:off x="3736142" y="2862192"/>
              <a:ext cx="5926873" cy="3576696"/>
            </a:xfrm>
            <a:prstGeom prst="rect">
              <a:avLst/>
            </a:prstGeom>
          </p:spPr>
        </p:pic>
      </p:grpSp>
      <p:pic>
        <p:nvPicPr>
          <p:cNvPr id="8" name="图片 7">
            <a:extLst>
              <a:ext uri="{FF2B5EF4-FFF2-40B4-BE49-F238E27FC236}">
                <a16:creationId xmlns:a16="http://schemas.microsoft.com/office/drawing/2014/main" id="{DAC2FDC1-09C9-9830-5B71-80431C1DB074}"/>
              </a:ext>
            </a:extLst>
          </p:cNvPr>
          <p:cNvPicPr>
            <a:picLocks noChangeAspect="1"/>
          </p:cNvPicPr>
          <p:nvPr/>
        </p:nvPicPr>
        <p:blipFill rotWithShape="1">
          <a:blip r:embed="rId4"/>
          <a:srcRect l="13884"/>
          <a:stretch/>
        </p:blipFill>
        <p:spPr>
          <a:xfrm>
            <a:off x="7556436" y="2237148"/>
            <a:ext cx="3390964" cy="3028230"/>
          </a:xfrm>
          <a:prstGeom prst="rect">
            <a:avLst/>
          </a:prstGeom>
        </p:spPr>
      </p:pic>
      <p:sp>
        <p:nvSpPr>
          <p:cNvPr id="15" name="文本框 14">
            <a:extLst>
              <a:ext uri="{FF2B5EF4-FFF2-40B4-BE49-F238E27FC236}">
                <a16:creationId xmlns:a16="http://schemas.microsoft.com/office/drawing/2014/main" id="{E587EED2-264D-9818-F853-E9C810A9A506}"/>
              </a:ext>
            </a:extLst>
          </p:cNvPr>
          <p:cNvSpPr txBox="1"/>
          <p:nvPr/>
        </p:nvSpPr>
        <p:spPr>
          <a:xfrm>
            <a:off x="8130117" y="1956670"/>
            <a:ext cx="81237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a:ea typeface="黑体"/>
                <a:cs typeface="+mn-cs"/>
              </a:rPr>
              <a:t>Sftpc</a:t>
            </a:r>
            <a:r>
              <a:rPr kumimoji="0" lang="zh-CN" altLang="en-US" sz="1800" b="0" i="0" u="none" strike="noStrike" kern="1200" cap="none" spc="0" normalizeH="0" baseline="30000" noProof="0" dirty="0">
                <a:ln>
                  <a:noFill/>
                </a:ln>
                <a:solidFill>
                  <a:prstClr val="black"/>
                </a:solidFill>
                <a:effectLst/>
                <a:uLnTx/>
                <a:uFillTx/>
                <a:latin typeface="Arial"/>
                <a:ea typeface="黑体"/>
                <a:cs typeface="+mn-cs"/>
              </a:rPr>
              <a:t>CreERT2</a:t>
            </a:r>
            <a:r>
              <a:rPr kumimoji="0" lang="zh-CN" altLang="en-US" sz="1800" b="0" i="0" u="none" strike="noStrike" kern="1200" cap="none" spc="0" normalizeH="0" baseline="0" noProof="0" dirty="0">
                <a:ln>
                  <a:noFill/>
                </a:ln>
                <a:solidFill>
                  <a:prstClr val="black"/>
                </a:solidFill>
                <a:effectLst/>
                <a:uLnTx/>
                <a:uFillTx/>
                <a:latin typeface="Arial"/>
                <a:ea typeface="黑体"/>
                <a:cs typeface="+mn-cs"/>
              </a:rPr>
              <a:t>;R26</a:t>
            </a:r>
            <a:r>
              <a:rPr kumimoji="0" lang="zh-CN" altLang="en-US" sz="1800" b="0" i="0" u="none" strike="noStrike" kern="1200" cap="none" spc="0" normalizeH="0" baseline="30000" noProof="0" dirty="0">
                <a:ln>
                  <a:noFill/>
                </a:ln>
                <a:solidFill>
                  <a:prstClr val="black"/>
                </a:solidFill>
                <a:effectLst/>
                <a:uLnTx/>
                <a:uFillTx/>
                <a:latin typeface="Arial"/>
                <a:ea typeface="黑体"/>
                <a:cs typeface="+mn-cs"/>
              </a:rPr>
              <a:t>EYFP</a:t>
            </a:r>
          </a:p>
        </p:txBody>
      </p:sp>
      <p:sp>
        <p:nvSpPr>
          <p:cNvPr id="4" name="文本框 3">
            <a:extLst>
              <a:ext uri="{FF2B5EF4-FFF2-40B4-BE49-F238E27FC236}">
                <a16:creationId xmlns:a16="http://schemas.microsoft.com/office/drawing/2014/main" id="{974C7336-E105-D411-17E9-E1471620170B}"/>
              </a:ext>
            </a:extLst>
          </p:cNvPr>
          <p:cNvSpPr txBox="1"/>
          <p:nvPr/>
        </p:nvSpPr>
        <p:spPr>
          <a:xfrm>
            <a:off x="8375923" y="5265378"/>
            <a:ext cx="81237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Arial"/>
                <a:ea typeface="黑体"/>
                <a:cs typeface="+mn-cs"/>
              </a:rPr>
              <a:t>Damaged Zone</a:t>
            </a:r>
            <a:endParaRPr kumimoji="0" lang="zh-CN" altLang="en-US" sz="1800" b="0" i="0" u="none" strike="noStrike" kern="1200" cap="none" spc="0" normalizeH="0" baseline="30000" noProof="0" dirty="0">
              <a:ln>
                <a:noFill/>
              </a:ln>
              <a:solidFill>
                <a:prstClr val="black"/>
              </a:solidFill>
              <a:effectLst/>
              <a:uLnTx/>
              <a:uFillTx/>
              <a:latin typeface="Arial"/>
              <a:ea typeface="黑体"/>
              <a:cs typeface="+mn-cs"/>
            </a:endParaRPr>
          </a:p>
        </p:txBody>
      </p:sp>
      <p:cxnSp>
        <p:nvCxnSpPr>
          <p:cNvPr id="12" name="直接连接符 11">
            <a:extLst>
              <a:ext uri="{FF2B5EF4-FFF2-40B4-BE49-F238E27FC236}">
                <a16:creationId xmlns:a16="http://schemas.microsoft.com/office/drawing/2014/main" id="{46092297-AAE2-4A8C-99CA-B1592E0869B4}"/>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2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C2AEC2-1804-EF6C-6990-F89FC60BABBB}"/>
              </a:ext>
            </a:extLst>
          </p:cNvPr>
          <p:cNvSpPr>
            <a:spLocks noGrp="1"/>
          </p:cNvSpPr>
          <p:nvPr>
            <p:ph type="title"/>
          </p:nvPr>
        </p:nvSpPr>
        <p:spPr>
          <a:xfrm>
            <a:off x="-1" y="0"/>
            <a:ext cx="12632267" cy="1325563"/>
          </a:xfrm>
        </p:spPr>
        <p:txBody>
          <a:bodyPr>
            <a:normAutofit/>
          </a:bodyPr>
          <a:lstStyle/>
          <a:p>
            <a:r>
              <a:rPr lang="zh-CN" altLang="en-US" sz="3600" b="1" dirty="0"/>
              <a:t>多种成体肺泡再生过程中，</a:t>
            </a:r>
            <a:r>
              <a:rPr lang="en-US" altLang="zh-CN" sz="3600" b="1" dirty="0"/>
              <a:t>AEC2</a:t>
            </a:r>
            <a:r>
              <a:rPr lang="zh-CN" altLang="en-US" sz="3600" b="1" dirty="0"/>
              <a:t>可以转分化成</a:t>
            </a:r>
            <a:r>
              <a:rPr lang="en-US" altLang="zh-CN" sz="3600" b="1" dirty="0"/>
              <a:t>AEC1</a:t>
            </a:r>
            <a:endParaRPr lang="zh-CN" altLang="en-US" sz="3600" dirty="0"/>
          </a:p>
        </p:txBody>
      </p:sp>
      <p:pic>
        <p:nvPicPr>
          <p:cNvPr id="13" name="图片 12">
            <a:extLst>
              <a:ext uri="{FF2B5EF4-FFF2-40B4-BE49-F238E27FC236}">
                <a16:creationId xmlns:a16="http://schemas.microsoft.com/office/drawing/2014/main" id="{D0D10482-BBE1-CE5A-CE27-96BF4171DE7C}"/>
              </a:ext>
            </a:extLst>
          </p:cNvPr>
          <p:cNvPicPr>
            <a:picLocks noChangeAspect="1"/>
          </p:cNvPicPr>
          <p:nvPr/>
        </p:nvPicPr>
        <p:blipFill rotWithShape="1">
          <a:blip r:embed="rId3"/>
          <a:srcRect t="2154" b="42620"/>
          <a:stretch/>
        </p:blipFill>
        <p:spPr>
          <a:xfrm>
            <a:off x="1216716" y="2279167"/>
            <a:ext cx="10515600" cy="2917268"/>
          </a:xfrm>
          <a:prstGeom prst="rect">
            <a:avLst/>
          </a:prstGeom>
        </p:spPr>
      </p:pic>
      <p:sp>
        <p:nvSpPr>
          <p:cNvPr id="7" name="文本框 6">
            <a:extLst>
              <a:ext uri="{FF2B5EF4-FFF2-40B4-BE49-F238E27FC236}">
                <a16:creationId xmlns:a16="http://schemas.microsoft.com/office/drawing/2014/main" id="{0694159C-D301-5310-0FC3-1F2E405CE010}"/>
              </a:ext>
            </a:extLst>
          </p:cNvPr>
          <p:cNvSpPr txBox="1"/>
          <p:nvPr/>
        </p:nvSpPr>
        <p:spPr>
          <a:xfrm>
            <a:off x="10404411" y="6550223"/>
            <a:ext cx="6219824" cy="307777"/>
          </a:xfrm>
          <a:prstGeom prst="rect">
            <a:avLst/>
          </a:prstGeom>
          <a:noFill/>
        </p:spPr>
        <p:txBody>
          <a:bodyPr wrap="square">
            <a:spAutoFit/>
          </a:bodyPr>
          <a:lstStyle/>
          <a:p>
            <a:r>
              <a:rPr lang="en-US" altLang="zh-CN" sz="1400" dirty="0"/>
              <a:t>Desai. </a:t>
            </a:r>
            <a:r>
              <a:rPr lang="en-US" altLang="zh-CN" sz="1400" i="1" dirty="0"/>
              <a:t>Nature</a:t>
            </a:r>
            <a:r>
              <a:rPr lang="en-US" altLang="zh-CN" sz="1400" dirty="0"/>
              <a:t>. 2014</a:t>
            </a:r>
            <a:endParaRPr lang="zh-CN" altLang="en-US" sz="1400" dirty="0"/>
          </a:p>
        </p:txBody>
      </p:sp>
      <p:sp>
        <p:nvSpPr>
          <p:cNvPr id="4" name="文本框 3">
            <a:extLst>
              <a:ext uri="{FF2B5EF4-FFF2-40B4-BE49-F238E27FC236}">
                <a16:creationId xmlns:a16="http://schemas.microsoft.com/office/drawing/2014/main" id="{B9C9A687-2D7C-3EC9-3495-4BC391D43161}"/>
              </a:ext>
            </a:extLst>
          </p:cNvPr>
          <p:cNvSpPr txBox="1"/>
          <p:nvPr/>
        </p:nvSpPr>
        <p:spPr>
          <a:xfrm>
            <a:off x="985883" y="3808285"/>
            <a:ext cx="461665" cy="960071"/>
          </a:xfrm>
          <a:prstGeom prst="rect">
            <a:avLst/>
          </a:prstGeom>
          <a:noFill/>
        </p:spPr>
        <p:txBody>
          <a:bodyPr vert="eaVert" wrap="none" rtlCol="0">
            <a:spAutoFit/>
          </a:bodyPr>
          <a:lstStyle/>
          <a:p>
            <a:r>
              <a:rPr lang="zh-CN" altLang="en-US" dirty="0">
                <a:solidFill>
                  <a:srgbClr val="3A9F49"/>
                </a:solidFill>
              </a:rPr>
              <a:t>成熟</a:t>
            </a:r>
            <a:r>
              <a:rPr lang="en-US" altLang="zh-CN" dirty="0">
                <a:solidFill>
                  <a:srgbClr val="3A9F49"/>
                </a:solidFill>
              </a:rPr>
              <a:t>AT2</a:t>
            </a:r>
            <a:endParaRPr lang="zh-CN" altLang="en-US" dirty="0">
              <a:solidFill>
                <a:srgbClr val="3A9F49"/>
              </a:solidFill>
            </a:endParaRPr>
          </a:p>
        </p:txBody>
      </p:sp>
      <p:sp>
        <p:nvSpPr>
          <p:cNvPr id="5" name="文本框 4">
            <a:extLst>
              <a:ext uri="{FF2B5EF4-FFF2-40B4-BE49-F238E27FC236}">
                <a16:creationId xmlns:a16="http://schemas.microsoft.com/office/drawing/2014/main" id="{9E3A1FF3-90AB-6A97-15D1-95E10A301F19}"/>
              </a:ext>
            </a:extLst>
          </p:cNvPr>
          <p:cNvSpPr txBox="1"/>
          <p:nvPr/>
        </p:nvSpPr>
        <p:spPr>
          <a:xfrm>
            <a:off x="4234899" y="2114088"/>
            <a:ext cx="3149260" cy="369332"/>
          </a:xfrm>
          <a:prstGeom prst="rect">
            <a:avLst/>
          </a:prstGeom>
          <a:noFill/>
        </p:spPr>
        <p:txBody>
          <a:bodyPr wrap="none" rtlCol="0">
            <a:spAutoFit/>
          </a:bodyPr>
          <a:lstStyle/>
          <a:p>
            <a:r>
              <a:rPr lang="en-US" altLang="zh-CN" dirty="0">
                <a:solidFill>
                  <a:schemeClr val="accent6">
                    <a:lumMod val="75000"/>
                  </a:schemeClr>
                </a:solidFill>
              </a:rPr>
              <a:t>GFP = Lineage-labeled cells</a:t>
            </a:r>
            <a:endParaRPr lang="zh-CN" altLang="en-US" dirty="0">
              <a:solidFill>
                <a:schemeClr val="accent6">
                  <a:lumMod val="75000"/>
                </a:schemeClr>
              </a:solidFill>
            </a:endParaRPr>
          </a:p>
        </p:txBody>
      </p:sp>
      <p:sp>
        <p:nvSpPr>
          <p:cNvPr id="6" name="文本框 5">
            <a:extLst>
              <a:ext uri="{FF2B5EF4-FFF2-40B4-BE49-F238E27FC236}">
                <a16:creationId xmlns:a16="http://schemas.microsoft.com/office/drawing/2014/main" id="{A59AE560-B321-BF43-DDF6-213662BFA37C}"/>
              </a:ext>
            </a:extLst>
          </p:cNvPr>
          <p:cNvSpPr txBox="1"/>
          <p:nvPr/>
        </p:nvSpPr>
        <p:spPr>
          <a:xfrm>
            <a:off x="2626364" y="1817791"/>
            <a:ext cx="6939272" cy="369332"/>
          </a:xfrm>
          <a:prstGeom prst="rect">
            <a:avLst/>
          </a:prstGeom>
          <a:noFill/>
        </p:spPr>
        <p:txBody>
          <a:bodyPr wrap="none" rtlCol="0">
            <a:spAutoFit/>
          </a:bodyPr>
          <a:lstStyle/>
          <a:p>
            <a:r>
              <a:rPr lang="en-US" altLang="zh-CN" dirty="0"/>
              <a:t>“</a:t>
            </a:r>
            <a:r>
              <a:rPr lang="en-US" altLang="zh-CN" u="sng" dirty="0"/>
              <a:t>Elevated oxygen tension </a:t>
            </a:r>
            <a:r>
              <a:rPr lang="en-US" altLang="zh-CN" dirty="0"/>
              <a:t>is toxic to AT1 cells, but not to AT2 cells”</a:t>
            </a:r>
            <a:endParaRPr lang="zh-CN" altLang="en-US" dirty="0"/>
          </a:p>
        </p:txBody>
      </p:sp>
      <p:sp>
        <p:nvSpPr>
          <p:cNvPr id="12" name="文本框 11">
            <a:extLst>
              <a:ext uri="{FF2B5EF4-FFF2-40B4-BE49-F238E27FC236}">
                <a16:creationId xmlns:a16="http://schemas.microsoft.com/office/drawing/2014/main" id="{B93589ED-059A-038B-E7CD-D2F96DC40724}"/>
              </a:ext>
            </a:extLst>
          </p:cNvPr>
          <p:cNvSpPr txBox="1"/>
          <p:nvPr/>
        </p:nvSpPr>
        <p:spPr>
          <a:xfrm>
            <a:off x="96982" y="5688374"/>
            <a:ext cx="11998036" cy="461665"/>
          </a:xfrm>
          <a:prstGeom prst="rect">
            <a:avLst/>
          </a:prstGeom>
          <a:noFill/>
        </p:spPr>
        <p:txBody>
          <a:bodyPr wrap="square" rtlCol="0">
            <a:spAutoFit/>
          </a:bodyPr>
          <a:lstStyle/>
          <a:p>
            <a:pPr algn="ctr"/>
            <a:r>
              <a:rPr lang="zh-CN" altLang="en-US" sz="2400" dirty="0"/>
              <a:t>∴研究转分化过程可以帮助我们更好地理解肺泡再生过程</a:t>
            </a:r>
          </a:p>
        </p:txBody>
      </p:sp>
      <p:cxnSp>
        <p:nvCxnSpPr>
          <p:cNvPr id="9" name="直接连接符 8">
            <a:extLst>
              <a:ext uri="{FF2B5EF4-FFF2-40B4-BE49-F238E27FC236}">
                <a16:creationId xmlns:a16="http://schemas.microsoft.com/office/drawing/2014/main" id="{98F281E3-D9B9-44D8-A9D1-4AE6F7E18A0B}"/>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99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74430B-B394-187E-3780-6DFFB9101BFA}"/>
              </a:ext>
            </a:extLst>
          </p:cNvPr>
          <p:cNvSpPr>
            <a:spLocks noGrp="1"/>
          </p:cNvSpPr>
          <p:nvPr>
            <p:ph type="title"/>
          </p:nvPr>
        </p:nvSpPr>
        <p:spPr>
          <a:xfrm>
            <a:off x="-2" y="0"/>
            <a:ext cx="14030037" cy="1325563"/>
          </a:xfrm>
        </p:spPr>
        <p:txBody>
          <a:bodyPr>
            <a:normAutofit/>
          </a:bodyPr>
          <a:lstStyle/>
          <a:p>
            <a:r>
              <a:rPr lang="zh-CN" altLang="en-US" sz="3600" b="1" dirty="0"/>
              <a:t>体内的研究揭示了</a:t>
            </a:r>
            <a:r>
              <a:rPr lang="en-US" altLang="zh-CN" sz="3600" b="1" dirty="0"/>
              <a:t>AEC2</a:t>
            </a:r>
            <a:r>
              <a:rPr lang="zh-CN" altLang="en-US" sz="3600" b="1" dirty="0"/>
              <a:t>向</a:t>
            </a:r>
            <a:r>
              <a:rPr lang="en-US" altLang="zh-CN" sz="3600" b="1" dirty="0"/>
              <a:t>AEC1</a:t>
            </a:r>
            <a:r>
              <a:rPr lang="zh-CN" altLang="en-US" sz="3600" b="1" dirty="0"/>
              <a:t>转分化过程中参与的通路</a:t>
            </a:r>
            <a:endParaRPr lang="zh-CN" altLang="en-US" sz="2800" dirty="0">
              <a:latin typeface="宋体" panose="02010600030101010101" pitchFamily="2" charset="-122"/>
              <a:ea typeface="宋体" panose="02010600030101010101" pitchFamily="2" charset="-122"/>
            </a:endParaRPr>
          </a:p>
        </p:txBody>
      </p:sp>
      <p:sp>
        <p:nvSpPr>
          <p:cNvPr id="26" name="文本框 25">
            <a:extLst>
              <a:ext uri="{FF2B5EF4-FFF2-40B4-BE49-F238E27FC236}">
                <a16:creationId xmlns:a16="http://schemas.microsoft.com/office/drawing/2014/main" id="{24582C14-1C82-FEE6-1959-30FE47983EB2}"/>
              </a:ext>
            </a:extLst>
          </p:cNvPr>
          <p:cNvSpPr txBox="1"/>
          <p:nvPr/>
        </p:nvSpPr>
        <p:spPr>
          <a:xfrm>
            <a:off x="8850087" y="6550223"/>
            <a:ext cx="14565084" cy="307777"/>
          </a:xfrm>
          <a:prstGeom prst="rect">
            <a:avLst/>
          </a:prstGeom>
          <a:noFill/>
        </p:spPr>
        <p:txBody>
          <a:bodyPr wrap="square">
            <a:spAutoFit/>
          </a:bodyPr>
          <a:lstStyle/>
          <a:p>
            <a:r>
              <a:rPr lang="en-US" altLang="zh-CN" sz="1400" dirty="0">
                <a:latin typeface="+mj-lt"/>
              </a:rPr>
              <a:t>A</a:t>
            </a:r>
            <a:r>
              <a:rPr lang="zh-CN" altLang="en-US" sz="1400" dirty="0">
                <a:latin typeface="+mj-lt"/>
              </a:rPr>
              <a:t>spal and Zemans</a:t>
            </a:r>
            <a:r>
              <a:rPr lang="en-US" altLang="zh-CN" sz="1400" dirty="0">
                <a:latin typeface="+mj-lt"/>
              </a:rPr>
              <a:t>.</a:t>
            </a:r>
            <a:r>
              <a:rPr lang="zh-CN" altLang="en-US" sz="1400" dirty="0">
                <a:latin typeface="+mj-lt"/>
              </a:rPr>
              <a:t> </a:t>
            </a:r>
            <a:r>
              <a:rPr lang="en-US" altLang="zh-CN" sz="1400" i="1" dirty="0">
                <a:latin typeface="+mj-lt"/>
              </a:rPr>
              <a:t>Int. J. Mol. Sci</a:t>
            </a:r>
            <a:r>
              <a:rPr lang="en-US" altLang="zh-CN" sz="1400" dirty="0">
                <a:latin typeface="+mj-lt"/>
              </a:rPr>
              <a:t>. 2020</a:t>
            </a:r>
            <a:endParaRPr lang="zh-CN" altLang="en-US" sz="1400" dirty="0">
              <a:latin typeface="+mj-lt"/>
            </a:endParaRPr>
          </a:p>
        </p:txBody>
      </p:sp>
      <p:sp>
        <p:nvSpPr>
          <p:cNvPr id="28" name="文本框 27">
            <a:extLst>
              <a:ext uri="{FF2B5EF4-FFF2-40B4-BE49-F238E27FC236}">
                <a16:creationId xmlns:a16="http://schemas.microsoft.com/office/drawing/2014/main" id="{C26D5582-5679-BE60-83D9-0E6FE59EF60C}"/>
              </a:ext>
            </a:extLst>
          </p:cNvPr>
          <p:cNvSpPr txBox="1"/>
          <p:nvPr/>
        </p:nvSpPr>
        <p:spPr>
          <a:xfrm>
            <a:off x="838200" y="5499465"/>
            <a:ext cx="10515600" cy="1323439"/>
          </a:xfrm>
          <a:prstGeom prst="rect">
            <a:avLst/>
          </a:prstGeom>
          <a:noFill/>
        </p:spPr>
        <p:txBody>
          <a:bodyPr wrap="square">
            <a:spAutoFit/>
          </a:bodyPr>
          <a:lstStyle/>
          <a:p>
            <a:r>
              <a:rPr lang="en-US" altLang="zh-CN" sz="2000" dirty="0"/>
              <a:t>“</a:t>
            </a:r>
            <a:r>
              <a:rPr lang="zh-CN" altLang="en-US" sz="2000" dirty="0"/>
              <a:t>The </a:t>
            </a:r>
            <a:r>
              <a:rPr lang="zh-CN" altLang="en-US" sz="2000" dirty="0">
                <a:solidFill>
                  <a:srgbClr val="7030A0"/>
                </a:solidFill>
              </a:rPr>
              <a:t>up and down</a:t>
            </a:r>
            <a:r>
              <a:rPr lang="en-US" altLang="zh-CN" sz="2000" dirty="0">
                <a:solidFill>
                  <a:srgbClr val="7030A0"/>
                </a:solidFill>
              </a:rPr>
              <a:t>-</a:t>
            </a:r>
            <a:r>
              <a:rPr lang="zh-CN" altLang="en-US" sz="2000" dirty="0">
                <a:solidFill>
                  <a:srgbClr val="7030A0"/>
                </a:solidFill>
              </a:rPr>
              <a:t>stream </a:t>
            </a:r>
            <a:r>
              <a:rPr lang="zh-CN" altLang="en-US" sz="2000" dirty="0"/>
              <a:t>signaling events by which these pathways are activated and by which they induce ATI cell differentiation are </a:t>
            </a:r>
            <a:r>
              <a:rPr lang="zh-CN" altLang="en-US" sz="2000" dirty="0">
                <a:solidFill>
                  <a:srgbClr val="7030A0"/>
                </a:solidFill>
              </a:rPr>
              <a:t>unknown</a:t>
            </a:r>
            <a:r>
              <a:rPr lang="zh-CN" altLang="en-US" sz="2000" dirty="0"/>
              <a:t>. </a:t>
            </a:r>
            <a:endParaRPr lang="en-US" altLang="zh-CN" sz="2000" dirty="0"/>
          </a:p>
          <a:p>
            <a:r>
              <a:rPr lang="zh-CN" altLang="en-US" sz="2000" dirty="0"/>
              <a:t>In addition, it is still unknown how the various mechanistic steps from each pathway </a:t>
            </a:r>
            <a:r>
              <a:rPr lang="zh-CN" altLang="en-US" sz="2000" dirty="0">
                <a:solidFill>
                  <a:srgbClr val="7030A0"/>
                </a:solidFill>
              </a:rPr>
              <a:t>interact with one another </a:t>
            </a:r>
            <a:r>
              <a:rPr lang="zh-CN" altLang="en-US" sz="2000" dirty="0"/>
              <a:t>to control differentiation.</a:t>
            </a:r>
            <a:r>
              <a:rPr lang="en-US" altLang="zh-CN" sz="2000" dirty="0"/>
              <a:t>”</a:t>
            </a:r>
            <a:endParaRPr lang="zh-CN" altLang="en-US" sz="2000" dirty="0"/>
          </a:p>
        </p:txBody>
      </p:sp>
      <p:pic>
        <p:nvPicPr>
          <p:cNvPr id="5" name="图片 4">
            <a:extLst>
              <a:ext uri="{FF2B5EF4-FFF2-40B4-BE49-F238E27FC236}">
                <a16:creationId xmlns:a16="http://schemas.microsoft.com/office/drawing/2014/main" id="{43D331C8-8214-E10D-DDF5-3AE9B7D391E1}"/>
              </a:ext>
            </a:extLst>
          </p:cNvPr>
          <p:cNvPicPr>
            <a:picLocks noChangeAspect="1"/>
          </p:cNvPicPr>
          <p:nvPr/>
        </p:nvPicPr>
        <p:blipFill>
          <a:blip r:embed="rId3"/>
          <a:stretch>
            <a:fillRect/>
          </a:stretch>
        </p:blipFill>
        <p:spPr>
          <a:xfrm>
            <a:off x="375029" y="1122184"/>
            <a:ext cx="7747398" cy="4051508"/>
          </a:xfrm>
          <a:prstGeom prst="rect">
            <a:avLst/>
          </a:prstGeom>
        </p:spPr>
      </p:pic>
      <p:sp>
        <p:nvSpPr>
          <p:cNvPr id="4" name="文本框 3">
            <a:extLst>
              <a:ext uri="{FF2B5EF4-FFF2-40B4-BE49-F238E27FC236}">
                <a16:creationId xmlns:a16="http://schemas.microsoft.com/office/drawing/2014/main" id="{0CF246DD-E5AD-48B0-A3F9-65A0EA4301EA}"/>
              </a:ext>
            </a:extLst>
          </p:cNvPr>
          <p:cNvSpPr txBox="1"/>
          <p:nvPr/>
        </p:nvSpPr>
        <p:spPr>
          <a:xfrm>
            <a:off x="7908804" y="6519445"/>
            <a:ext cx="941283" cy="369332"/>
          </a:xfrm>
          <a:prstGeom prst="rect">
            <a:avLst/>
          </a:prstGeom>
          <a:noFill/>
        </p:spPr>
        <p:txBody>
          <a:bodyPr wrap="none" rtlCol="0">
            <a:spAutoFit/>
          </a:bodyPr>
          <a:lstStyle/>
          <a:p>
            <a:r>
              <a:rPr lang="en-US" altLang="zh-CN" dirty="0">
                <a:solidFill>
                  <a:schemeClr val="accent1">
                    <a:lumMod val="75000"/>
                  </a:schemeClr>
                </a:solidFill>
              </a:rPr>
              <a:t>Review</a:t>
            </a:r>
            <a:endParaRPr lang="zh-CN" altLang="en-US" dirty="0">
              <a:solidFill>
                <a:schemeClr val="accent1">
                  <a:lumMod val="75000"/>
                </a:schemeClr>
              </a:solidFill>
            </a:endParaRPr>
          </a:p>
        </p:txBody>
      </p:sp>
      <p:cxnSp>
        <p:nvCxnSpPr>
          <p:cNvPr id="6" name="直接箭头连接符 5">
            <a:extLst>
              <a:ext uri="{FF2B5EF4-FFF2-40B4-BE49-F238E27FC236}">
                <a16:creationId xmlns:a16="http://schemas.microsoft.com/office/drawing/2014/main" id="{9923D11D-E089-9B67-933B-37C5E53FE234}"/>
              </a:ext>
            </a:extLst>
          </p:cNvPr>
          <p:cNvCxnSpPr/>
          <p:nvPr/>
        </p:nvCxnSpPr>
        <p:spPr>
          <a:xfrm>
            <a:off x="7123949" y="3334328"/>
            <a:ext cx="15978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29126C3-87AF-7336-1340-81D1EEA123E7}"/>
              </a:ext>
            </a:extLst>
          </p:cNvPr>
          <p:cNvSpPr txBox="1"/>
          <p:nvPr/>
        </p:nvSpPr>
        <p:spPr>
          <a:xfrm>
            <a:off x="9272339" y="3134273"/>
            <a:ext cx="1803892" cy="400110"/>
          </a:xfrm>
          <a:prstGeom prst="rect">
            <a:avLst/>
          </a:prstGeom>
          <a:noFill/>
        </p:spPr>
        <p:txBody>
          <a:bodyPr wrap="none" rtlCol="0">
            <a:spAutoFit/>
          </a:bodyPr>
          <a:lstStyle/>
          <a:p>
            <a:r>
              <a:rPr lang="en-US" altLang="zh-CN" sz="2000" b="1" dirty="0" err="1"/>
              <a:t>mDL</a:t>
            </a:r>
            <a:r>
              <a:rPr lang="en-US" altLang="zh-CN" sz="2000" b="1" dirty="0"/>
              <a:t> medium</a:t>
            </a:r>
            <a:endParaRPr lang="zh-CN" altLang="en-US" sz="2000" b="1" dirty="0"/>
          </a:p>
        </p:txBody>
      </p:sp>
      <p:cxnSp>
        <p:nvCxnSpPr>
          <p:cNvPr id="10" name="直接连接符 9">
            <a:extLst>
              <a:ext uri="{FF2B5EF4-FFF2-40B4-BE49-F238E27FC236}">
                <a16:creationId xmlns:a16="http://schemas.microsoft.com/office/drawing/2014/main" id="{AD4332F7-A0E4-4A4B-A801-065EBE819F1D}"/>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4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74B025D-A8DF-E5FF-43ED-DD704B25BDC6}"/>
              </a:ext>
            </a:extLst>
          </p:cNvPr>
          <p:cNvSpPr txBox="1"/>
          <p:nvPr/>
        </p:nvSpPr>
        <p:spPr>
          <a:xfrm>
            <a:off x="1844711" y="5501715"/>
            <a:ext cx="802655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Arial"/>
                <a:ea typeface="黑体"/>
                <a:cs typeface="+mn-cs"/>
              </a:rPr>
              <a:t>化学成分固定的培养基有助于我们控制</a:t>
            </a:r>
            <a:r>
              <a:rPr kumimoji="0" lang="en-US" altLang="zh-CN" sz="2400" b="0" i="0" u="none" strike="noStrike" kern="1200" cap="none" spc="0" normalizeH="0" baseline="0" noProof="0" dirty="0">
                <a:ln>
                  <a:noFill/>
                </a:ln>
                <a:effectLst/>
                <a:uLnTx/>
                <a:uFillTx/>
                <a:latin typeface="Arial"/>
                <a:ea typeface="黑体"/>
                <a:cs typeface="+mn-cs"/>
              </a:rPr>
              <a:t>AEC2</a:t>
            </a:r>
            <a:r>
              <a:rPr kumimoji="0" lang="zh-CN" altLang="en-US" sz="2400" b="0" i="0" u="none" strike="noStrike" kern="1200" cap="none" spc="0" normalizeH="0" baseline="0" noProof="0" dirty="0">
                <a:ln>
                  <a:noFill/>
                </a:ln>
                <a:effectLst/>
                <a:uLnTx/>
                <a:uFillTx/>
                <a:latin typeface="Arial"/>
                <a:ea typeface="黑体"/>
                <a:cs typeface="+mn-cs"/>
              </a:rPr>
              <a:t>的命运选择。</a:t>
            </a:r>
            <a:endParaRPr kumimoji="0" lang="zh-CN" altLang="en-US" sz="2400" b="0" i="0" u="sng" strike="noStrike" kern="1200" cap="none" spc="0" normalizeH="0" baseline="0" noProof="0" dirty="0">
              <a:ln>
                <a:noFill/>
              </a:ln>
              <a:effectLst/>
              <a:uLnTx/>
              <a:uFillTx/>
              <a:latin typeface="Arial"/>
              <a:ea typeface="黑体"/>
              <a:cs typeface="+mn-cs"/>
            </a:endParaRPr>
          </a:p>
        </p:txBody>
      </p:sp>
      <p:cxnSp>
        <p:nvCxnSpPr>
          <p:cNvPr id="24" name="直接连接符 23">
            <a:extLst>
              <a:ext uri="{FF2B5EF4-FFF2-40B4-BE49-F238E27FC236}">
                <a16:creationId xmlns:a16="http://schemas.microsoft.com/office/drawing/2014/main" id="{DC8B0553-4371-4FF6-AC23-9ADB0034228C}"/>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标题 1">
            <a:extLst>
              <a:ext uri="{FF2B5EF4-FFF2-40B4-BE49-F238E27FC236}">
                <a16:creationId xmlns:a16="http://schemas.microsoft.com/office/drawing/2014/main" id="{9BC77873-ED8D-473E-B0A4-3A85979AB9ED}"/>
              </a:ext>
            </a:extLst>
          </p:cNvPr>
          <p:cNvSpPr>
            <a:spLocks noGrp="1"/>
          </p:cNvSpPr>
          <p:nvPr>
            <p:ph type="title"/>
          </p:nvPr>
        </p:nvSpPr>
        <p:spPr>
          <a:xfrm>
            <a:off x="-2" y="0"/>
            <a:ext cx="14030037" cy="13255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b="1" dirty="0">
                <a:latin typeface="Arial"/>
                <a:ea typeface="黑体"/>
              </a:rPr>
              <a:t>我们构建了一个可以体外再现细胞分化的肺泡类器官模型</a:t>
            </a:r>
            <a:endParaRPr kumimoji="0" lang="en-US" altLang="zh-CN" sz="2800" i="0" u="none" strike="noStrike" kern="1200" cap="none" spc="0" normalizeH="0" baseline="0" noProof="0" dirty="0">
              <a:ln>
                <a:noFill/>
              </a:ln>
              <a:effectLst/>
              <a:uLnTx/>
              <a:uFillTx/>
              <a:latin typeface="Arial"/>
              <a:ea typeface="黑体"/>
            </a:endParaRPr>
          </a:p>
        </p:txBody>
      </p:sp>
      <p:grpSp>
        <p:nvGrpSpPr>
          <p:cNvPr id="4" name="组合 3">
            <a:extLst>
              <a:ext uri="{FF2B5EF4-FFF2-40B4-BE49-F238E27FC236}">
                <a16:creationId xmlns:a16="http://schemas.microsoft.com/office/drawing/2014/main" id="{CC9DB930-AC8D-9B45-1E75-916D7B31AE0A}"/>
              </a:ext>
            </a:extLst>
          </p:cNvPr>
          <p:cNvGrpSpPr/>
          <p:nvPr/>
        </p:nvGrpSpPr>
        <p:grpSpPr>
          <a:xfrm>
            <a:off x="1334242" y="1625817"/>
            <a:ext cx="11076756" cy="4867217"/>
            <a:chOff x="2804443" y="1101187"/>
            <a:chExt cx="11076756" cy="4867217"/>
          </a:xfrm>
        </p:grpSpPr>
        <p:sp>
          <p:nvSpPr>
            <p:cNvPr id="5" name="文本框 4">
              <a:extLst>
                <a:ext uri="{FF2B5EF4-FFF2-40B4-BE49-F238E27FC236}">
                  <a16:creationId xmlns:a16="http://schemas.microsoft.com/office/drawing/2014/main" id="{ACFAD497-DEEA-1E6F-7945-3564AE02CB02}"/>
                </a:ext>
              </a:extLst>
            </p:cNvPr>
            <p:cNvSpPr txBox="1"/>
            <p:nvPr/>
          </p:nvSpPr>
          <p:spPr>
            <a:xfrm>
              <a:off x="11651226" y="5506739"/>
              <a:ext cx="2229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effectLst/>
                  <a:uLnTx/>
                  <a:uFillTx/>
                  <a:latin typeface="Arial"/>
                  <a:ea typeface="黑体"/>
                  <a:cs typeface="+mn-cs"/>
                </a:rPr>
                <a:t>Qinyi</a:t>
              </a:r>
              <a:r>
                <a:rPr kumimoji="0" lang="en-US" altLang="zh-CN" sz="2400" b="0" i="0" u="none" strike="noStrike" kern="1200" cap="none" spc="0" normalizeH="0" baseline="0" noProof="0" dirty="0">
                  <a:ln>
                    <a:noFill/>
                  </a:ln>
                  <a:effectLst/>
                  <a:uLnTx/>
                  <a:uFillTx/>
                  <a:latin typeface="Arial"/>
                  <a:ea typeface="黑体"/>
                  <a:cs typeface="+mn-cs"/>
                </a:rPr>
                <a:t> Ma</a:t>
              </a:r>
              <a:endParaRPr kumimoji="0" lang="zh-CN" altLang="en-US" sz="2400" b="0" i="0" u="none" strike="noStrike" kern="1200" cap="none" spc="0" normalizeH="0" baseline="0" noProof="0" dirty="0">
                <a:ln>
                  <a:noFill/>
                </a:ln>
                <a:effectLst/>
                <a:uLnTx/>
                <a:uFillTx/>
                <a:latin typeface="Arial"/>
                <a:ea typeface="黑体"/>
                <a:cs typeface="+mn-cs"/>
              </a:endParaRPr>
            </a:p>
          </p:txBody>
        </p:sp>
        <p:grpSp>
          <p:nvGrpSpPr>
            <p:cNvPr id="2" name="组合 1">
              <a:extLst>
                <a:ext uri="{FF2B5EF4-FFF2-40B4-BE49-F238E27FC236}">
                  <a16:creationId xmlns:a16="http://schemas.microsoft.com/office/drawing/2014/main" id="{DDD9AC93-C3FB-DD04-6946-162BF59DF2AD}"/>
                </a:ext>
              </a:extLst>
            </p:cNvPr>
            <p:cNvGrpSpPr/>
            <p:nvPr/>
          </p:nvGrpSpPr>
          <p:grpSpPr>
            <a:xfrm>
              <a:off x="2804443" y="1101187"/>
              <a:ext cx="8846783" cy="3934441"/>
              <a:chOff x="2804443" y="1101187"/>
              <a:chExt cx="8846783" cy="3934441"/>
            </a:xfrm>
          </p:grpSpPr>
          <p:pic>
            <p:nvPicPr>
              <p:cNvPr id="3" name="图片 2">
                <a:extLst>
                  <a:ext uri="{FF2B5EF4-FFF2-40B4-BE49-F238E27FC236}">
                    <a16:creationId xmlns:a16="http://schemas.microsoft.com/office/drawing/2014/main" id="{72BCB15E-218D-DC57-560A-25E5B57911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9" t="82181" r="19617" b="2855"/>
              <a:stretch/>
            </p:blipFill>
            <p:spPr bwMode="auto">
              <a:xfrm>
                <a:off x="2804443" y="2540001"/>
                <a:ext cx="8846783" cy="2108200"/>
              </a:xfrm>
              <a:prstGeom prst="rect">
                <a:avLst/>
              </a:prstGeom>
              <a:noFill/>
              <a:ln>
                <a:noFill/>
              </a:ln>
            </p:spPr>
          </p:pic>
          <p:sp>
            <p:nvSpPr>
              <p:cNvPr id="21" name="文本框 20">
                <a:extLst>
                  <a:ext uri="{FF2B5EF4-FFF2-40B4-BE49-F238E27FC236}">
                    <a16:creationId xmlns:a16="http://schemas.microsoft.com/office/drawing/2014/main" id="{AB742F11-D93D-4C06-864A-38C562A50617}"/>
                  </a:ext>
                </a:extLst>
              </p:cNvPr>
              <p:cNvSpPr txBox="1"/>
              <p:nvPr/>
            </p:nvSpPr>
            <p:spPr>
              <a:xfrm>
                <a:off x="3243259" y="2156137"/>
                <a:ext cx="1159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2060"/>
                    </a:solidFill>
                    <a:effectLst/>
                    <a:uLnTx/>
                    <a:uFillTx/>
                    <a:latin typeface="Arial"/>
                    <a:ea typeface="黑体"/>
                    <a:cs typeface="+mn-cs"/>
                  </a:rPr>
                  <a:t>Hoechest</a:t>
                </a:r>
                <a:endParaRPr kumimoji="0" lang="zh-CN" altLang="en-US" sz="1800" b="0" i="0" u="none" strike="noStrike" kern="1200" cap="none" spc="0" normalizeH="0" baseline="0" noProof="0" dirty="0">
                  <a:ln>
                    <a:noFill/>
                  </a:ln>
                  <a:solidFill>
                    <a:srgbClr val="002060"/>
                  </a:solidFill>
                  <a:effectLst/>
                  <a:uLnTx/>
                  <a:uFillTx/>
                  <a:latin typeface="Arial"/>
                  <a:ea typeface="黑体"/>
                  <a:cs typeface="+mn-cs"/>
                </a:endParaRPr>
              </a:p>
            </p:txBody>
          </p:sp>
          <p:sp>
            <p:nvSpPr>
              <p:cNvPr id="22" name="文本框 21">
                <a:extLst>
                  <a:ext uri="{FF2B5EF4-FFF2-40B4-BE49-F238E27FC236}">
                    <a16:creationId xmlns:a16="http://schemas.microsoft.com/office/drawing/2014/main" id="{04C3EA7A-CA70-1B52-B5D2-5503F03E3B6E}"/>
                  </a:ext>
                </a:extLst>
              </p:cNvPr>
              <p:cNvSpPr txBox="1"/>
              <p:nvPr/>
            </p:nvSpPr>
            <p:spPr>
              <a:xfrm>
                <a:off x="5221401" y="2156137"/>
                <a:ext cx="17491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B050"/>
                    </a:solidFill>
                    <a:effectLst/>
                    <a:uLnTx/>
                    <a:uFillTx/>
                    <a:latin typeface="Arial"/>
                    <a:ea typeface="黑体"/>
                    <a:cs typeface="+mn-cs"/>
                  </a:rPr>
                  <a:t>proSPC</a:t>
                </a:r>
                <a:r>
                  <a:rPr kumimoji="0" lang="en-US" altLang="zh-CN" sz="1800" b="0" i="0" u="none" strike="noStrike" kern="1200" cap="none" spc="0" normalizeH="0" baseline="0" noProof="0" dirty="0">
                    <a:ln>
                      <a:noFill/>
                    </a:ln>
                    <a:solidFill>
                      <a:srgbClr val="00B050"/>
                    </a:solidFill>
                    <a:effectLst/>
                    <a:uLnTx/>
                    <a:uFillTx/>
                    <a:latin typeface="Arial"/>
                    <a:ea typeface="黑体"/>
                    <a:cs typeface="+mn-cs"/>
                  </a:rPr>
                  <a:t>(AEC2)</a:t>
                </a:r>
                <a:endParaRPr kumimoji="0" lang="zh-CN" altLang="en-US" sz="1800" b="0" i="0" u="none" strike="noStrike" kern="1200" cap="none" spc="0" normalizeH="0" baseline="0" noProof="0" dirty="0">
                  <a:ln>
                    <a:noFill/>
                  </a:ln>
                  <a:solidFill>
                    <a:srgbClr val="00B050"/>
                  </a:solidFill>
                  <a:effectLst/>
                  <a:uLnTx/>
                  <a:uFillTx/>
                  <a:latin typeface="Arial"/>
                  <a:ea typeface="黑体"/>
                  <a:cs typeface="+mn-cs"/>
                </a:endParaRPr>
              </a:p>
            </p:txBody>
          </p:sp>
          <p:sp>
            <p:nvSpPr>
              <p:cNvPr id="23" name="文本框 22">
                <a:extLst>
                  <a:ext uri="{FF2B5EF4-FFF2-40B4-BE49-F238E27FC236}">
                    <a16:creationId xmlns:a16="http://schemas.microsoft.com/office/drawing/2014/main" id="{55100BCD-136B-2A54-3A66-0485CAD2EB4C}"/>
                  </a:ext>
                </a:extLst>
              </p:cNvPr>
              <p:cNvSpPr txBox="1"/>
              <p:nvPr/>
            </p:nvSpPr>
            <p:spPr>
              <a:xfrm>
                <a:off x="7459129" y="2156137"/>
                <a:ext cx="15953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Arial"/>
                    <a:ea typeface="黑体"/>
                    <a:cs typeface="+mn-cs"/>
                  </a:rPr>
                  <a:t>HOPX</a:t>
                </a:r>
                <a:r>
                  <a:rPr kumimoji="0" lang="en-US" altLang="zh-CN" sz="1800" b="0" i="0" u="none" strike="noStrike" kern="1200" cap="none" spc="0" normalizeH="0" baseline="0" noProof="0">
                    <a:ln>
                      <a:noFill/>
                    </a:ln>
                    <a:solidFill>
                      <a:srgbClr val="FF0000"/>
                    </a:solidFill>
                    <a:effectLst/>
                    <a:uLnTx/>
                    <a:uFillTx/>
                    <a:latin typeface="Arial"/>
                    <a:ea typeface="黑体"/>
                    <a:cs typeface="+mn-cs"/>
                  </a:rPr>
                  <a:t>(AEC1)</a:t>
                </a:r>
                <a:endParaRPr kumimoji="0" lang="zh-CN" altLang="en-US" sz="1800" b="0" i="0" u="none" strike="noStrike" kern="1200" cap="none" spc="0" normalizeH="0" baseline="0" noProof="0" dirty="0">
                  <a:ln>
                    <a:noFill/>
                  </a:ln>
                  <a:solidFill>
                    <a:srgbClr val="FF0000"/>
                  </a:solidFill>
                  <a:effectLst/>
                  <a:uLnTx/>
                  <a:uFillTx/>
                  <a:latin typeface="Arial"/>
                  <a:ea typeface="黑体"/>
                  <a:cs typeface="+mn-cs"/>
                </a:endParaRPr>
              </a:p>
            </p:txBody>
          </p:sp>
          <p:grpSp>
            <p:nvGrpSpPr>
              <p:cNvPr id="47" name="组合 46">
                <a:extLst>
                  <a:ext uri="{FF2B5EF4-FFF2-40B4-BE49-F238E27FC236}">
                    <a16:creationId xmlns:a16="http://schemas.microsoft.com/office/drawing/2014/main" id="{8AA7C6F8-C8BF-AD92-F85A-B3253B400041}"/>
                  </a:ext>
                </a:extLst>
              </p:cNvPr>
              <p:cNvGrpSpPr/>
              <p:nvPr/>
            </p:nvGrpSpPr>
            <p:grpSpPr>
              <a:xfrm>
                <a:off x="4017858" y="1101187"/>
                <a:ext cx="6268281" cy="1109930"/>
                <a:chOff x="5195408" y="121506"/>
                <a:chExt cx="6268281" cy="1109930"/>
              </a:xfrm>
            </p:grpSpPr>
            <p:cxnSp>
              <p:nvCxnSpPr>
                <p:cNvPr id="48" name="直接箭头连接符 47">
                  <a:extLst>
                    <a:ext uri="{FF2B5EF4-FFF2-40B4-BE49-F238E27FC236}">
                      <a16:creationId xmlns:a16="http://schemas.microsoft.com/office/drawing/2014/main" id="{B37C83D5-00EC-01EB-714A-E1F9EAF21C24}"/>
                    </a:ext>
                  </a:extLst>
                </p:cNvPr>
                <p:cNvCxnSpPr>
                  <a:cxnSpLocks/>
                </p:cNvCxnSpPr>
                <p:nvPr/>
              </p:nvCxnSpPr>
              <p:spPr>
                <a:xfrm>
                  <a:off x="6400802" y="701781"/>
                  <a:ext cx="50628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D0BB2CA3-0372-92C3-C681-05532101F3AD}"/>
                    </a:ext>
                  </a:extLst>
                </p:cNvPr>
                <p:cNvSpPr txBox="1"/>
                <p:nvPr/>
              </p:nvSpPr>
              <p:spPr>
                <a:xfrm>
                  <a:off x="6308403" y="121506"/>
                  <a:ext cx="14550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a:ea typeface="黑体"/>
                    </a:rPr>
                    <a:t>Cell sorting</a:t>
                  </a:r>
                  <a:endParaRPr kumimoji="0" lang="zh-CN" altLang="en-US" sz="1800" b="0" i="0" u="none" strike="noStrike" kern="1200" cap="none" spc="0" normalizeH="0" baseline="0" noProof="0" dirty="0">
                    <a:ln>
                      <a:noFill/>
                    </a:ln>
                    <a:effectLst/>
                    <a:uLnTx/>
                    <a:uFillTx/>
                    <a:latin typeface="Arial"/>
                    <a:ea typeface="黑体"/>
                  </a:endParaRPr>
                </a:p>
              </p:txBody>
            </p:sp>
            <p:sp>
              <p:nvSpPr>
                <p:cNvPr id="50" name="文本框 49">
                  <a:extLst>
                    <a:ext uri="{FF2B5EF4-FFF2-40B4-BE49-F238E27FC236}">
                      <a16:creationId xmlns:a16="http://schemas.microsoft.com/office/drawing/2014/main" id="{7F712AF6-0719-0C6C-FC20-A46E95666B5E}"/>
                    </a:ext>
                  </a:extLst>
                </p:cNvPr>
                <p:cNvSpPr txBox="1"/>
                <p:nvPr/>
              </p:nvSpPr>
              <p:spPr>
                <a:xfrm>
                  <a:off x="6345769" y="862104"/>
                  <a:ext cx="12802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a:ea typeface="黑体"/>
                    </a:rPr>
                    <a:t>Proliferate</a:t>
                  </a:r>
                  <a:endParaRPr kumimoji="0" lang="en-US" altLang="zh-CN" sz="1800" b="0" i="0" u="none" strike="noStrike" kern="1200" cap="none" spc="0" normalizeH="0" baseline="0" noProof="0" dirty="0">
                    <a:ln>
                      <a:noFill/>
                    </a:ln>
                    <a:effectLst/>
                    <a:uLnTx/>
                    <a:uFillTx/>
                    <a:latin typeface="Arial"/>
                    <a:ea typeface="黑体"/>
                  </a:endParaRPr>
                </a:p>
              </p:txBody>
            </p:sp>
            <p:sp>
              <p:nvSpPr>
                <p:cNvPr id="51" name="文本框 50">
                  <a:extLst>
                    <a:ext uri="{FF2B5EF4-FFF2-40B4-BE49-F238E27FC236}">
                      <a16:creationId xmlns:a16="http://schemas.microsoft.com/office/drawing/2014/main" id="{BAF1B5A9-D3A5-F21D-1663-DEC402B871B1}"/>
                    </a:ext>
                  </a:extLst>
                </p:cNvPr>
                <p:cNvSpPr txBox="1"/>
                <p:nvPr/>
              </p:nvSpPr>
              <p:spPr>
                <a:xfrm>
                  <a:off x="8505740" y="862104"/>
                  <a:ext cx="146126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Differentiate</a:t>
                  </a:r>
                </a:p>
              </p:txBody>
            </p:sp>
            <p:sp>
              <p:nvSpPr>
                <p:cNvPr id="52" name="文本框 51">
                  <a:extLst>
                    <a:ext uri="{FF2B5EF4-FFF2-40B4-BE49-F238E27FC236}">
                      <a16:creationId xmlns:a16="http://schemas.microsoft.com/office/drawing/2014/main" id="{CE50E9E9-AD52-63CF-3D46-C1EB748B2FC3}"/>
                    </a:ext>
                  </a:extLst>
                </p:cNvPr>
                <p:cNvSpPr txBox="1"/>
                <p:nvPr/>
              </p:nvSpPr>
              <p:spPr>
                <a:xfrm>
                  <a:off x="5195408" y="396335"/>
                  <a:ext cx="1205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8-12 </a:t>
                  </a:r>
                  <a:r>
                    <a:rPr kumimoji="0" lang="en-US" altLang="zh-CN" sz="1800" b="0" i="0" u="none" strike="noStrike" kern="1200" cap="none" spc="0" normalizeH="0" baseline="0" noProof="0" dirty="0" err="1">
                      <a:ln>
                        <a:noFill/>
                      </a:ln>
                      <a:effectLst/>
                      <a:uLnTx/>
                      <a:uFillTx/>
                      <a:latin typeface="Arial"/>
                      <a:ea typeface="黑体"/>
                      <a:cs typeface="+mn-cs"/>
                    </a:rPr>
                    <a:t>wks</a:t>
                  </a:r>
                  <a:endParaRPr kumimoji="0" lang="en-US" altLang="zh-CN" sz="1800" b="0" i="0" u="none" strike="noStrike" kern="1200" cap="none" spc="0" normalizeH="0" baseline="0" noProof="0" dirty="0">
                    <a:ln>
                      <a:noFill/>
                    </a:ln>
                    <a:effectLst/>
                    <a:uLnTx/>
                    <a:uFillTx/>
                    <a:latin typeface="Arial"/>
                    <a:ea typeface="黑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C57/B6J </a:t>
                  </a:r>
                  <a:endParaRPr kumimoji="0" lang="zh-CN" altLang="en-US" sz="1800" b="0" i="0" u="none" strike="noStrike" kern="1200" cap="none" spc="0" normalizeH="0" baseline="0" noProof="0" dirty="0">
                    <a:ln>
                      <a:noFill/>
                    </a:ln>
                    <a:effectLst/>
                    <a:uLnTx/>
                    <a:uFillTx/>
                    <a:latin typeface="Arial"/>
                    <a:ea typeface="黑体"/>
                    <a:cs typeface="+mn-cs"/>
                  </a:endParaRPr>
                </a:p>
              </p:txBody>
            </p:sp>
            <p:sp>
              <p:nvSpPr>
                <p:cNvPr id="53" name="等腰三角形 52">
                  <a:extLst>
                    <a:ext uri="{FF2B5EF4-FFF2-40B4-BE49-F238E27FC236}">
                      <a16:creationId xmlns:a16="http://schemas.microsoft.com/office/drawing/2014/main" id="{6B575A81-9C5D-6A7F-AF6F-AF3D022861F8}"/>
                    </a:ext>
                  </a:extLst>
                </p:cNvPr>
                <p:cNvSpPr/>
                <p:nvPr/>
              </p:nvSpPr>
              <p:spPr>
                <a:xfrm>
                  <a:off x="6873377" y="722289"/>
                  <a:ext cx="134754" cy="12711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黑体"/>
                    <a:cs typeface="+mn-cs"/>
                  </a:endParaRPr>
                </a:p>
              </p:txBody>
            </p:sp>
            <p:sp>
              <p:nvSpPr>
                <p:cNvPr id="54" name="等腰三角形 53">
                  <a:extLst>
                    <a:ext uri="{FF2B5EF4-FFF2-40B4-BE49-F238E27FC236}">
                      <a16:creationId xmlns:a16="http://schemas.microsoft.com/office/drawing/2014/main" id="{DF5C0949-D99B-2DD8-6200-937F8F7391A3}"/>
                    </a:ext>
                  </a:extLst>
                </p:cNvPr>
                <p:cNvSpPr/>
                <p:nvPr/>
              </p:nvSpPr>
              <p:spPr>
                <a:xfrm>
                  <a:off x="9167747" y="736245"/>
                  <a:ext cx="134754" cy="12711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黑体"/>
                    <a:cs typeface="+mn-cs"/>
                  </a:endParaRPr>
                </a:p>
              </p:txBody>
            </p:sp>
            <p:sp>
              <p:nvSpPr>
                <p:cNvPr id="55" name="等腰三角形 54">
                  <a:extLst>
                    <a:ext uri="{FF2B5EF4-FFF2-40B4-BE49-F238E27FC236}">
                      <a16:creationId xmlns:a16="http://schemas.microsoft.com/office/drawing/2014/main" id="{219E54C3-F62E-3858-8EFB-03B3156F006D}"/>
                    </a:ext>
                  </a:extLst>
                </p:cNvPr>
                <p:cNvSpPr/>
                <p:nvPr/>
              </p:nvSpPr>
              <p:spPr>
                <a:xfrm>
                  <a:off x="10724027" y="734986"/>
                  <a:ext cx="134754" cy="12711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黑体"/>
                    <a:cs typeface="+mn-cs"/>
                  </a:endParaRPr>
                </a:p>
              </p:txBody>
            </p:sp>
            <p:sp>
              <p:nvSpPr>
                <p:cNvPr id="56" name="文本框 55">
                  <a:extLst>
                    <a:ext uri="{FF2B5EF4-FFF2-40B4-BE49-F238E27FC236}">
                      <a16:creationId xmlns:a16="http://schemas.microsoft.com/office/drawing/2014/main" id="{1BD323AF-EBEB-EADC-6CA6-F76867354E14}"/>
                    </a:ext>
                  </a:extLst>
                </p:cNvPr>
                <p:cNvSpPr txBox="1"/>
                <p:nvPr/>
              </p:nvSpPr>
              <p:spPr>
                <a:xfrm>
                  <a:off x="10151290" y="862104"/>
                  <a:ext cx="128022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Arial"/>
                      <a:ea typeface="黑体"/>
                    </a:rPr>
                    <a:t>R</a:t>
                  </a:r>
                  <a:r>
                    <a:rPr kumimoji="0" lang="en-US" altLang="zh-CN" sz="1800" b="0" i="0" u="none" strike="noStrike" kern="1200" cap="none" spc="0" normalizeH="0" baseline="0" noProof="0" dirty="0" err="1">
                      <a:ln>
                        <a:noFill/>
                      </a:ln>
                      <a:effectLst/>
                      <a:uLnTx/>
                      <a:uFillTx/>
                      <a:latin typeface="Arial"/>
                      <a:ea typeface="黑体"/>
                      <a:cs typeface="+mn-cs"/>
                    </a:rPr>
                    <a:t>eadout</a:t>
                  </a:r>
                  <a:endParaRPr kumimoji="0" lang="zh-CN" altLang="en-US" sz="1800" b="0" i="0" u="none" strike="noStrike" kern="1200" cap="none" spc="0" normalizeH="0" baseline="0" noProof="0" dirty="0">
                    <a:ln>
                      <a:noFill/>
                    </a:ln>
                    <a:effectLst/>
                    <a:uLnTx/>
                    <a:uFillTx/>
                    <a:latin typeface="Arial"/>
                    <a:ea typeface="黑体"/>
                    <a:cs typeface="+mn-cs"/>
                  </a:endParaRPr>
                </a:p>
              </p:txBody>
            </p:sp>
            <p:sp>
              <p:nvSpPr>
                <p:cNvPr id="57" name="文本框 56">
                  <a:extLst>
                    <a:ext uri="{FF2B5EF4-FFF2-40B4-BE49-F238E27FC236}">
                      <a16:creationId xmlns:a16="http://schemas.microsoft.com/office/drawing/2014/main" id="{6DD6273E-3D6E-5EBF-A0C2-EE521BD69949}"/>
                    </a:ext>
                  </a:extLst>
                </p:cNvPr>
                <p:cNvSpPr txBox="1"/>
                <p:nvPr/>
              </p:nvSpPr>
              <p:spPr>
                <a:xfrm>
                  <a:off x="6805061" y="417361"/>
                  <a:ext cx="2308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effectLst/>
                      <a:uLnTx/>
                      <a:uFillTx/>
                      <a:latin typeface="Arial"/>
                      <a:ea typeface="黑体"/>
                      <a:cs typeface="+mn-cs"/>
                    </a:rPr>
                    <a:t>0</a:t>
                  </a:r>
                  <a:endParaRPr kumimoji="0" lang="zh-CN" altLang="en-US" sz="1400" b="0" i="0" u="none" strike="noStrike" kern="1200" cap="none" spc="0" normalizeH="0" baseline="0" noProof="0" dirty="0">
                    <a:ln>
                      <a:noFill/>
                    </a:ln>
                    <a:effectLst/>
                    <a:uLnTx/>
                    <a:uFillTx/>
                    <a:latin typeface="Arial"/>
                    <a:ea typeface="黑体"/>
                    <a:cs typeface="+mn-cs"/>
                  </a:endParaRPr>
                </a:p>
              </p:txBody>
            </p:sp>
            <p:sp>
              <p:nvSpPr>
                <p:cNvPr id="58" name="文本框 57">
                  <a:extLst>
                    <a:ext uri="{FF2B5EF4-FFF2-40B4-BE49-F238E27FC236}">
                      <a16:creationId xmlns:a16="http://schemas.microsoft.com/office/drawing/2014/main" id="{CDD071BA-99CE-066A-DFAF-5FEB67B6BF4D}"/>
                    </a:ext>
                  </a:extLst>
                </p:cNvPr>
                <p:cNvSpPr txBox="1"/>
                <p:nvPr/>
              </p:nvSpPr>
              <p:spPr>
                <a:xfrm>
                  <a:off x="9071164" y="413079"/>
                  <a:ext cx="4799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effectLst/>
                      <a:uLnTx/>
                      <a:uFillTx/>
                      <a:latin typeface="Arial"/>
                      <a:ea typeface="黑体"/>
                      <a:cs typeface="+mn-cs"/>
                    </a:rPr>
                    <a:t>X</a:t>
                  </a:r>
                  <a:r>
                    <a:rPr kumimoji="0" lang="en-US" altLang="zh-CN" sz="1400" b="0" i="0" u="none" strike="noStrike" kern="1200" cap="none" spc="0" normalizeH="0" baseline="-25000" noProof="0" dirty="0">
                      <a:ln>
                        <a:noFill/>
                      </a:ln>
                      <a:effectLst/>
                      <a:uLnTx/>
                      <a:uFillTx/>
                      <a:latin typeface="Arial"/>
                      <a:ea typeface="黑体"/>
                      <a:cs typeface="+mn-cs"/>
                    </a:rPr>
                    <a:t>1</a:t>
                  </a:r>
                  <a:endParaRPr kumimoji="0" lang="zh-CN" altLang="en-US" sz="1400" b="0" i="0" u="none" strike="noStrike" kern="1200" cap="none" spc="0" normalizeH="0" baseline="-25000" noProof="0" dirty="0">
                    <a:ln>
                      <a:noFill/>
                    </a:ln>
                    <a:effectLst/>
                    <a:uLnTx/>
                    <a:uFillTx/>
                    <a:latin typeface="Arial"/>
                    <a:ea typeface="黑体"/>
                    <a:cs typeface="+mn-cs"/>
                  </a:endParaRPr>
                </a:p>
              </p:txBody>
            </p:sp>
            <p:sp>
              <p:nvSpPr>
                <p:cNvPr id="59" name="文本框 58">
                  <a:extLst>
                    <a:ext uri="{FF2B5EF4-FFF2-40B4-BE49-F238E27FC236}">
                      <a16:creationId xmlns:a16="http://schemas.microsoft.com/office/drawing/2014/main" id="{E43EE414-8606-3719-B864-18600430C2CF}"/>
                    </a:ext>
                  </a:extLst>
                </p:cNvPr>
                <p:cNvSpPr txBox="1"/>
                <p:nvPr/>
              </p:nvSpPr>
              <p:spPr>
                <a:xfrm>
                  <a:off x="10645611" y="419515"/>
                  <a:ext cx="4799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effectLst/>
                      <a:uLnTx/>
                      <a:uFillTx/>
                      <a:latin typeface="Arial"/>
                      <a:ea typeface="黑体"/>
                      <a:cs typeface="+mn-cs"/>
                    </a:rPr>
                    <a:t>X</a:t>
                  </a:r>
                  <a:r>
                    <a:rPr kumimoji="0" lang="en-US" altLang="zh-CN" sz="1400" b="0" i="0" u="none" strike="noStrike" kern="1200" cap="none" spc="0" normalizeH="0" baseline="-25000" noProof="0" dirty="0">
                      <a:ln>
                        <a:noFill/>
                      </a:ln>
                      <a:effectLst/>
                      <a:uLnTx/>
                      <a:uFillTx/>
                      <a:latin typeface="Arial"/>
                      <a:ea typeface="黑体"/>
                      <a:cs typeface="+mn-cs"/>
                    </a:rPr>
                    <a:t>2</a:t>
                  </a:r>
                  <a:endParaRPr kumimoji="0" lang="zh-CN" altLang="en-US" sz="1400" b="0" i="0" u="none" strike="noStrike" kern="1200" cap="none" spc="0" normalizeH="0" baseline="-25000" noProof="0" dirty="0">
                    <a:ln>
                      <a:noFill/>
                    </a:ln>
                    <a:effectLst/>
                    <a:uLnTx/>
                    <a:uFillTx/>
                    <a:latin typeface="Arial"/>
                    <a:ea typeface="黑体"/>
                    <a:cs typeface="+mn-cs"/>
                  </a:endParaRPr>
                </a:p>
              </p:txBody>
            </p:sp>
          </p:grpSp>
          <p:cxnSp>
            <p:nvCxnSpPr>
              <p:cNvPr id="9" name="直接连接符 8">
                <a:extLst>
                  <a:ext uri="{FF2B5EF4-FFF2-40B4-BE49-F238E27FC236}">
                    <a16:creationId xmlns:a16="http://schemas.microsoft.com/office/drawing/2014/main" id="{35464ADE-903F-9F9F-4CE3-9B2E5F8098BC}"/>
                  </a:ext>
                </a:extLst>
              </p:cNvPr>
              <p:cNvCxnSpPr>
                <a:cxnSpLocks/>
              </p:cNvCxnSpPr>
              <p:nvPr/>
            </p:nvCxnSpPr>
            <p:spPr>
              <a:xfrm>
                <a:off x="8973740" y="4522077"/>
                <a:ext cx="33594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5846D48-B3E9-96E3-28AF-E7EC4D2B6138}"/>
                  </a:ext>
                </a:extLst>
              </p:cNvPr>
              <p:cNvSpPr txBox="1"/>
              <p:nvPr/>
            </p:nvSpPr>
            <p:spPr>
              <a:xfrm>
                <a:off x="8611025" y="4666296"/>
                <a:ext cx="830677" cy="369332"/>
              </a:xfrm>
              <a:prstGeom prst="rect">
                <a:avLst/>
              </a:prstGeom>
              <a:noFill/>
            </p:spPr>
            <p:txBody>
              <a:bodyPr wrap="none" rtlCol="0">
                <a:spAutoFit/>
              </a:bodyPr>
              <a:lstStyle/>
              <a:p>
                <a:r>
                  <a:rPr lang="en-US" altLang="zh-CN" dirty="0"/>
                  <a:t>50 </a:t>
                </a:r>
                <a:r>
                  <a:rPr lang="en-US" altLang="zh-CN" dirty="0" err="1"/>
                  <a:t>μm</a:t>
                </a:r>
                <a:endParaRPr lang="zh-CN" altLang="en-US" dirty="0"/>
              </a:p>
            </p:txBody>
          </p:sp>
          <p:sp>
            <p:nvSpPr>
              <p:cNvPr id="26" name="文本框 25">
                <a:extLst>
                  <a:ext uri="{FF2B5EF4-FFF2-40B4-BE49-F238E27FC236}">
                    <a16:creationId xmlns:a16="http://schemas.microsoft.com/office/drawing/2014/main" id="{C9088001-BA76-4BFD-9675-45AB9E7DD3C9}"/>
                  </a:ext>
                </a:extLst>
              </p:cNvPr>
              <p:cNvSpPr txBox="1"/>
              <p:nvPr/>
            </p:nvSpPr>
            <p:spPr>
              <a:xfrm>
                <a:off x="10120571" y="2170669"/>
                <a:ext cx="7704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KRT8</a:t>
                </a:r>
                <a:endParaRPr kumimoji="0" lang="zh-CN" altLang="en-US" sz="1800" b="0" i="0" u="none" strike="noStrike" kern="1200" cap="none" spc="0" normalizeH="0" baseline="0" noProof="0" dirty="0">
                  <a:ln>
                    <a:noFill/>
                  </a:ln>
                  <a:effectLst/>
                  <a:uLnTx/>
                  <a:uFillTx/>
                  <a:latin typeface="Arial"/>
                  <a:ea typeface="黑体"/>
                  <a:cs typeface="+mn-cs"/>
                </a:endParaRPr>
              </a:p>
            </p:txBody>
          </p:sp>
        </p:grpSp>
      </p:grpSp>
      <p:sp>
        <p:nvSpPr>
          <p:cNvPr id="8" name="矩形 7">
            <a:extLst>
              <a:ext uri="{FF2B5EF4-FFF2-40B4-BE49-F238E27FC236}">
                <a16:creationId xmlns:a16="http://schemas.microsoft.com/office/drawing/2014/main" id="{43EB0D3D-144D-46FF-A993-398597B4DA71}"/>
              </a:ext>
            </a:extLst>
          </p:cNvPr>
          <p:cNvSpPr/>
          <p:nvPr/>
        </p:nvSpPr>
        <p:spPr>
          <a:xfrm>
            <a:off x="7928458" y="2722499"/>
            <a:ext cx="3018272" cy="2765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225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a:extLst>
              <a:ext uri="{FF2B5EF4-FFF2-40B4-BE49-F238E27FC236}">
                <a16:creationId xmlns:a16="http://schemas.microsoft.com/office/drawing/2014/main" id="{DC8B0553-4371-4FF6-AC23-9ADB0034228C}"/>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标题 1">
            <a:extLst>
              <a:ext uri="{FF2B5EF4-FFF2-40B4-BE49-F238E27FC236}">
                <a16:creationId xmlns:a16="http://schemas.microsoft.com/office/drawing/2014/main" id="{9BC77873-ED8D-473E-B0A4-3A85979AB9ED}"/>
              </a:ext>
            </a:extLst>
          </p:cNvPr>
          <p:cNvSpPr>
            <a:spLocks noGrp="1"/>
          </p:cNvSpPr>
          <p:nvPr>
            <p:ph type="title"/>
          </p:nvPr>
        </p:nvSpPr>
        <p:spPr>
          <a:xfrm>
            <a:off x="-2" y="0"/>
            <a:ext cx="14030037" cy="13255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600" b="1" dirty="0">
                <a:latin typeface="Arial"/>
                <a:ea typeface="黑体"/>
              </a:rPr>
              <a:t>我们构建了一个可以体外再现细胞分化的肺泡类器官模型</a:t>
            </a:r>
            <a:endParaRPr kumimoji="0" lang="en-US" altLang="zh-CN" sz="2800" i="0" u="none" strike="noStrike" kern="1200" cap="none" spc="0" normalizeH="0" baseline="0" noProof="0" dirty="0">
              <a:ln>
                <a:noFill/>
              </a:ln>
              <a:effectLst/>
              <a:uLnTx/>
              <a:uFillTx/>
              <a:latin typeface="Arial"/>
              <a:ea typeface="黑体"/>
            </a:endParaRPr>
          </a:p>
        </p:txBody>
      </p:sp>
      <p:grpSp>
        <p:nvGrpSpPr>
          <p:cNvPr id="4" name="组合 3">
            <a:extLst>
              <a:ext uri="{FF2B5EF4-FFF2-40B4-BE49-F238E27FC236}">
                <a16:creationId xmlns:a16="http://schemas.microsoft.com/office/drawing/2014/main" id="{CC9DB930-AC8D-9B45-1E75-916D7B31AE0A}"/>
              </a:ext>
            </a:extLst>
          </p:cNvPr>
          <p:cNvGrpSpPr/>
          <p:nvPr/>
        </p:nvGrpSpPr>
        <p:grpSpPr>
          <a:xfrm>
            <a:off x="1334242" y="1625817"/>
            <a:ext cx="11076756" cy="4867217"/>
            <a:chOff x="2804443" y="1101187"/>
            <a:chExt cx="11076756" cy="4867217"/>
          </a:xfrm>
        </p:grpSpPr>
        <p:sp>
          <p:nvSpPr>
            <p:cNvPr id="5" name="文本框 4">
              <a:extLst>
                <a:ext uri="{FF2B5EF4-FFF2-40B4-BE49-F238E27FC236}">
                  <a16:creationId xmlns:a16="http://schemas.microsoft.com/office/drawing/2014/main" id="{ACFAD497-DEEA-1E6F-7945-3564AE02CB02}"/>
                </a:ext>
              </a:extLst>
            </p:cNvPr>
            <p:cNvSpPr txBox="1"/>
            <p:nvPr/>
          </p:nvSpPr>
          <p:spPr>
            <a:xfrm>
              <a:off x="11651226" y="5506739"/>
              <a:ext cx="2229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effectLst/>
                  <a:uLnTx/>
                  <a:uFillTx/>
                  <a:latin typeface="Arial"/>
                  <a:ea typeface="黑体"/>
                  <a:cs typeface="+mn-cs"/>
                </a:rPr>
                <a:t>Qinyi</a:t>
              </a:r>
              <a:r>
                <a:rPr kumimoji="0" lang="en-US" altLang="zh-CN" sz="2400" b="0" i="0" u="none" strike="noStrike" kern="1200" cap="none" spc="0" normalizeH="0" baseline="0" noProof="0" dirty="0">
                  <a:ln>
                    <a:noFill/>
                  </a:ln>
                  <a:effectLst/>
                  <a:uLnTx/>
                  <a:uFillTx/>
                  <a:latin typeface="Arial"/>
                  <a:ea typeface="黑体"/>
                  <a:cs typeface="+mn-cs"/>
                </a:rPr>
                <a:t> Ma</a:t>
              </a:r>
              <a:endParaRPr kumimoji="0" lang="zh-CN" altLang="en-US" sz="2400" b="0" i="0" u="none" strike="noStrike" kern="1200" cap="none" spc="0" normalizeH="0" baseline="0" noProof="0" dirty="0">
                <a:ln>
                  <a:noFill/>
                </a:ln>
                <a:effectLst/>
                <a:uLnTx/>
                <a:uFillTx/>
                <a:latin typeface="Arial"/>
                <a:ea typeface="黑体"/>
                <a:cs typeface="+mn-cs"/>
              </a:endParaRPr>
            </a:p>
          </p:txBody>
        </p:sp>
        <p:grpSp>
          <p:nvGrpSpPr>
            <p:cNvPr id="2" name="组合 1">
              <a:extLst>
                <a:ext uri="{FF2B5EF4-FFF2-40B4-BE49-F238E27FC236}">
                  <a16:creationId xmlns:a16="http://schemas.microsoft.com/office/drawing/2014/main" id="{DDD9AC93-C3FB-DD04-6946-162BF59DF2AD}"/>
                </a:ext>
              </a:extLst>
            </p:cNvPr>
            <p:cNvGrpSpPr/>
            <p:nvPr/>
          </p:nvGrpSpPr>
          <p:grpSpPr>
            <a:xfrm>
              <a:off x="2804443" y="1101187"/>
              <a:ext cx="8846783" cy="3973828"/>
              <a:chOff x="2804443" y="1101187"/>
              <a:chExt cx="8846783" cy="3973828"/>
            </a:xfrm>
          </p:grpSpPr>
          <p:pic>
            <p:nvPicPr>
              <p:cNvPr id="3" name="图片 2">
                <a:extLst>
                  <a:ext uri="{FF2B5EF4-FFF2-40B4-BE49-F238E27FC236}">
                    <a16:creationId xmlns:a16="http://schemas.microsoft.com/office/drawing/2014/main" id="{72BCB15E-218D-DC57-560A-25E5B57911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9" t="82181" r="19617" b="2855"/>
              <a:stretch/>
            </p:blipFill>
            <p:spPr bwMode="auto">
              <a:xfrm>
                <a:off x="2804443" y="2540001"/>
                <a:ext cx="8846783" cy="2108200"/>
              </a:xfrm>
              <a:prstGeom prst="rect">
                <a:avLst/>
              </a:prstGeom>
              <a:noFill/>
              <a:ln>
                <a:noFill/>
              </a:ln>
            </p:spPr>
          </p:pic>
          <p:sp>
            <p:nvSpPr>
              <p:cNvPr id="21" name="文本框 20">
                <a:extLst>
                  <a:ext uri="{FF2B5EF4-FFF2-40B4-BE49-F238E27FC236}">
                    <a16:creationId xmlns:a16="http://schemas.microsoft.com/office/drawing/2014/main" id="{AB742F11-D93D-4C06-864A-38C562A50617}"/>
                  </a:ext>
                </a:extLst>
              </p:cNvPr>
              <p:cNvSpPr txBox="1"/>
              <p:nvPr/>
            </p:nvSpPr>
            <p:spPr>
              <a:xfrm>
                <a:off x="3243259" y="2156137"/>
                <a:ext cx="1159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2060"/>
                    </a:solidFill>
                    <a:effectLst/>
                    <a:uLnTx/>
                    <a:uFillTx/>
                    <a:latin typeface="Arial"/>
                    <a:ea typeface="黑体"/>
                    <a:cs typeface="+mn-cs"/>
                  </a:rPr>
                  <a:t>Hoechest</a:t>
                </a:r>
                <a:endParaRPr kumimoji="0" lang="zh-CN" altLang="en-US" sz="1800" b="0" i="0" u="none" strike="noStrike" kern="1200" cap="none" spc="0" normalizeH="0" baseline="0" noProof="0" dirty="0">
                  <a:ln>
                    <a:noFill/>
                  </a:ln>
                  <a:solidFill>
                    <a:srgbClr val="002060"/>
                  </a:solidFill>
                  <a:effectLst/>
                  <a:uLnTx/>
                  <a:uFillTx/>
                  <a:latin typeface="Arial"/>
                  <a:ea typeface="黑体"/>
                  <a:cs typeface="+mn-cs"/>
                </a:endParaRPr>
              </a:p>
            </p:txBody>
          </p:sp>
          <p:sp>
            <p:nvSpPr>
              <p:cNvPr id="22" name="文本框 21">
                <a:extLst>
                  <a:ext uri="{FF2B5EF4-FFF2-40B4-BE49-F238E27FC236}">
                    <a16:creationId xmlns:a16="http://schemas.microsoft.com/office/drawing/2014/main" id="{04C3EA7A-CA70-1B52-B5D2-5503F03E3B6E}"/>
                  </a:ext>
                </a:extLst>
              </p:cNvPr>
              <p:cNvSpPr txBox="1"/>
              <p:nvPr/>
            </p:nvSpPr>
            <p:spPr>
              <a:xfrm>
                <a:off x="5221401" y="2156137"/>
                <a:ext cx="17491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B050"/>
                    </a:solidFill>
                    <a:effectLst/>
                    <a:uLnTx/>
                    <a:uFillTx/>
                    <a:latin typeface="Arial"/>
                    <a:ea typeface="黑体"/>
                    <a:cs typeface="+mn-cs"/>
                  </a:rPr>
                  <a:t>proSPC</a:t>
                </a:r>
                <a:r>
                  <a:rPr kumimoji="0" lang="en-US" altLang="zh-CN" sz="1800" b="0" i="0" u="none" strike="noStrike" kern="1200" cap="none" spc="0" normalizeH="0" baseline="0" noProof="0" dirty="0">
                    <a:ln>
                      <a:noFill/>
                    </a:ln>
                    <a:solidFill>
                      <a:srgbClr val="00B050"/>
                    </a:solidFill>
                    <a:effectLst/>
                    <a:uLnTx/>
                    <a:uFillTx/>
                    <a:latin typeface="Arial"/>
                    <a:ea typeface="黑体"/>
                    <a:cs typeface="+mn-cs"/>
                  </a:rPr>
                  <a:t>(AEC2)</a:t>
                </a:r>
                <a:endParaRPr kumimoji="0" lang="zh-CN" altLang="en-US" sz="1800" b="0" i="0" u="none" strike="noStrike" kern="1200" cap="none" spc="0" normalizeH="0" baseline="0" noProof="0" dirty="0">
                  <a:ln>
                    <a:noFill/>
                  </a:ln>
                  <a:solidFill>
                    <a:srgbClr val="00B050"/>
                  </a:solidFill>
                  <a:effectLst/>
                  <a:uLnTx/>
                  <a:uFillTx/>
                  <a:latin typeface="Arial"/>
                  <a:ea typeface="黑体"/>
                  <a:cs typeface="+mn-cs"/>
                </a:endParaRPr>
              </a:p>
            </p:txBody>
          </p:sp>
          <p:sp>
            <p:nvSpPr>
              <p:cNvPr id="23" name="文本框 22">
                <a:extLst>
                  <a:ext uri="{FF2B5EF4-FFF2-40B4-BE49-F238E27FC236}">
                    <a16:creationId xmlns:a16="http://schemas.microsoft.com/office/drawing/2014/main" id="{55100BCD-136B-2A54-3A66-0485CAD2EB4C}"/>
                  </a:ext>
                </a:extLst>
              </p:cNvPr>
              <p:cNvSpPr txBox="1"/>
              <p:nvPr/>
            </p:nvSpPr>
            <p:spPr>
              <a:xfrm>
                <a:off x="7459129" y="2156137"/>
                <a:ext cx="15953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0000"/>
                    </a:solidFill>
                    <a:effectLst/>
                    <a:uLnTx/>
                    <a:uFillTx/>
                    <a:latin typeface="Arial"/>
                    <a:ea typeface="黑体"/>
                    <a:cs typeface="+mn-cs"/>
                  </a:rPr>
                  <a:t>HOPX</a:t>
                </a:r>
                <a:r>
                  <a:rPr kumimoji="0" lang="en-US" altLang="zh-CN" sz="1800" b="0" i="0" u="none" strike="noStrike" kern="1200" cap="none" spc="0" normalizeH="0" baseline="0" noProof="0">
                    <a:ln>
                      <a:noFill/>
                    </a:ln>
                    <a:solidFill>
                      <a:srgbClr val="FF0000"/>
                    </a:solidFill>
                    <a:effectLst/>
                    <a:uLnTx/>
                    <a:uFillTx/>
                    <a:latin typeface="Arial"/>
                    <a:ea typeface="黑体"/>
                    <a:cs typeface="+mn-cs"/>
                  </a:rPr>
                  <a:t>(AEC1)</a:t>
                </a:r>
                <a:endParaRPr kumimoji="0" lang="zh-CN" altLang="en-US" sz="1800" b="0" i="0" u="none" strike="noStrike" kern="1200" cap="none" spc="0" normalizeH="0" baseline="0" noProof="0" dirty="0">
                  <a:ln>
                    <a:noFill/>
                  </a:ln>
                  <a:solidFill>
                    <a:srgbClr val="FF0000"/>
                  </a:solidFill>
                  <a:effectLst/>
                  <a:uLnTx/>
                  <a:uFillTx/>
                  <a:latin typeface="Arial"/>
                  <a:ea typeface="黑体"/>
                  <a:cs typeface="+mn-cs"/>
                </a:endParaRPr>
              </a:p>
            </p:txBody>
          </p:sp>
          <p:grpSp>
            <p:nvGrpSpPr>
              <p:cNvPr id="47" name="组合 46">
                <a:extLst>
                  <a:ext uri="{FF2B5EF4-FFF2-40B4-BE49-F238E27FC236}">
                    <a16:creationId xmlns:a16="http://schemas.microsoft.com/office/drawing/2014/main" id="{8AA7C6F8-C8BF-AD92-F85A-B3253B400041}"/>
                  </a:ext>
                </a:extLst>
              </p:cNvPr>
              <p:cNvGrpSpPr/>
              <p:nvPr/>
            </p:nvGrpSpPr>
            <p:grpSpPr>
              <a:xfrm>
                <a:off x="4017858" y="1101187"/>
                <a:ext cx="6268281" cy="1109930"/>
                <a:chOff x="5195408" y="121506"/>
                <a:chExt cx="6268281" cy="1109930"/>
              </a:xfrm>
            </p:grpSpPr>
            <p:cxnSp>
              <p:nvCxnSpPr>
                <p:cNvPr id="48" name="直接箭头连接符 47">
                  <a:extLst>
                    <a:ext uri="{FF2B5EF4-FFF2-40B4-BE49-F238E27FC236}">
                      <a16:creationId xmlns:a16="http://schemas.microsoft.com/office/drawing/2014/main" id="{B37C83D5-00EC-01EB-714A-E1F9EAF21C24}"/>
                    </a:ext>
                  </a:extLst>
                </p:cNvPr>
                <p:cNvCxnSpPr>
                  <a:cxnSpLocks/>
                </p:cNvCxnSpPr>
                <p:nvPr/>
              </p:nvCxnSpPr>
              <p:spPr>
                <a:xfrm>
                  <a:off x="6400802" y="701781"/>
                  <a:ext cx="50628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D0BB2CA3-0372-92C3-C681-05532101F3AD}"/>
                    </a:ext>
                  </a:extLst>
                </p:cNvPr>
                <p:cNvSpPr txBox="1"/>
                <p:nvPr/>
              </p:nvSpPr>
              <p:spPr>
                <a:xfrm>
                  <a:off x="6308403" y="121506"/>
                  <a:ext cx="14550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a:ea typeface="黑体"/>
                    </a:rPr>
                    <a:t>Cell sorting</a:t>
                  </a:r>
                  <a:endParaRPr kumimoji="0" lang="zh-CN" altLang="en-US" sz="1800" b="0" i="0" u="none" strike="noStrike" kern="1200" cap="none" spc="0" normalizeH="0" baseline="0" noProof="0" dirty="0">
                    <a:ln>
                      <a:noFill/>
                    </a:ln>
                    <a:effectLst/>
                    <a:uLnTx/>
                    <a:uFillTx/>
                    <a:latin typeface="Arial"/>
                    <a:ea typeface="黑体"/>
                  </a:endParaRPr>
                </a:p>
              </p:txBody>
            </p:sp>
            <p:sp>
              <p:nvSpPr>
                <p:cNvPr id="50" name="文本框 49">
                  <a:extLst>
                    <a:ext uri="{FF2B5EF4-FFF2-40B4-BE49-F238E27FC236}">
                      <a16:creationId xmlns:a16="http://schemas.microsoft.com/office/drawing/2014/main" id="{7F712AF6-0719-0C6C-FC20-A46E95666B5E}"/>
                    </a:ext>
                  </a:extLst>
                </p:cNvPr>
                <p:cNvSpPr txBox="1"/>
                <p:nvPr/>
              </p:nvSpPr>
              <p:spPr>
                <a:xfrm>
                  <a:off x="6345769" y="862104"/>
                  <a:ext cx="12802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a:ea typeface="黑体"/>
                    </a:rPr>
                    <a:t>Proliferate</a:t>
                  </a:r>
                  <a:endParaRPr kumimoji="0" lang="en-US" altLang="zh-CN" sz="1800" b="0" i="0" u="none" strike="noStrike" kern="1200" cap="none" spc="0" normalizeH="0" baseline="0" noProof="0" dirty="0">
                    <a:ln>
                      <a:noFill/>
                    </a:ln>
                    <a:effectLst/>
                    <a:uLnTx/>
                    <a:uFillTx/>
                    <a:latin typeface="Arial"/>
                    <a:ea typeface="黑体"/>
                  </a:endParaRPr>
                </a:p>
              </p:txBody>
            </p:sp>
            <p:sp>
              <p:nvSpPr>
                <p:cNvPr id="51" name="文本框 50">
                  <a:extLst>
                    <a:ext uri="{FF2B5EF4-FFF2-40B4-BE49-F238E27FC236}">
                      <a16:creationId xmlns:a16="http://schemas.microsoft.com/office/drawing/2014/main" id="{BAF1B5A9-D3A5-F21D-1663-DEC402B871B1}"/>
                    </a:ext>
                  </a:extLst>
                </p:cNvPr>
                <p:cNvSpPr txBox="1"/>
                <p:nvPr/>
              </p:nvSpPr>
              <p:spPr>
                <a:xfrm>
                  <a:off x="8505740" y="862104"/>
                  <a:ext cx="146126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Differentiate</a:t>
                  </a:r>
                </a:p>
              </p:txBody>
            </p:sp>
            <p:sp>
              <p:nvSpPr>
                <p:cNvPr id="52" name="文本框 51">
                  <a:extLst>
                    <a:ext uri="{FF2B5EF4-FFF2-40B4-BE49-F238E27FC236}">
                      <a16:creationId xmlns:a16="http://schemas.microsoft.com/office/drawing/2014/main" id="{CE50E9E9-AD52-63CF-3D46-C1EB748B2FC3}"/>
                    </a:ext>
                  </a:extLst>
                </p:cNvPr>
                <p:cNvSpPr txBox="1"/>
                <p:nvPr/>
              </p:nvSpPr>
              <p:spPr>
                <a:xfrm>
                  <a:off x="5195408" y="396335"/>
                  <a:ext cx="1205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8-12 </a:t>
                  </a:r>
                  <a:r>
                    <a:rPr kumimoji="0" lang="en-US" altLang="zh-CN" sz="1800" b="0" i="0" u="none" strike="noStrike" kern="1200" cap="none" spc="0" normalizeH="0" baseline="0" noProof="0" dirty="0" err="1">
                      <a:ln>
                        <a:noFill/>
                      </a:ln>
                      <a:effectLst/>
                      <a:uLnTx/>
                      <a:uFillTx/>
                      <a:latin typeface="Arial"/>
                      <a:ea typeface="黑体"/>
                      <a:cs typeface="+mn-cs"/>
                    </a:rPr>
                    <a:t>wks</a:t>
                  </a:r>
                  <a:endParaRPr kumimoji="0" lang="en-US" altLang="zh-CN" sz="1800" b="0" i="0" u="none" strike="noStrike" kern="1200" cap="none" spc="0" normalizeH="0" baseline="0" noProof="0" dirty="0">
                    <a:ln>
                      <a:noFill/>
                    </a:ln>
                    <a:effectLst/>
                    <a:uLnTx/>
                    <a:uFillTx/>
                    <a:latin typeface="Arial"/>
                    <a:ea typeface="黑体"/>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C57/B6J </a:t>
                  </a:r>
                  <a:endParaRPr kumimoji="0" lang="zh-CN" altLang="en-US" sz="1800" b="0" i="0" u="none" strike="noStrike" kern="1200" cap="none" spc="0" normalizeH="0" baseline="0" noProof="0" dirty="0">
                    <a:ln>
                      <a:noFill/>
                    </a:ln>
                    <a:effectLst/>
                    <a:uLnTx/>
                    <a:uFillTx/>
                    <a:latin typeface="Arial"/>
                    <a:ea typeface="黑体"/>
                    <a:cs typeface="+mn-cs"/>
                  </a:endParaRPr>
                </a:p>
              </p:txBody>
            </p:sp>
            <p:sp>
              <p:nvSpPr>
                <p:cNvPr id="53" name="等腰三角形 52">
                  <a:extLst>
                    <a:ext uri="{FF2B5EF4-FFF2-40B4-BE49-F238E27FC236}">
                      <a16:creationId xmlns:a16="http://schemas.microsoft.com/office/drawing/2014/main" id="{6B575A81-9C5D-6A7F-AF6F-AF3D022861F8}"/>
                    </a:ext>
                  </a:extLst>
                </p:cNvPr>
                <p:cNvSpPr/>
                <p:nvPr/>
              </p:nvSpPr>
              <p:spPr>
                <a:xfrm>
                  <a:off x="6873377" y="722289"/>
                  <a:ext cx="134754" cy="12711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黑体"/>
                    <a:cs typeface="+mn-cs"/>
                  </a:endParaRPr>
                </a:p>
              </p:txBody>
            </p:sp>
            <p:sp>
              <p:nvSpPr>
                <p:cNvPr id="54" name="等腰三角形 53">
                  <a:extLst>
                    <a:ext uri="{FF2B5EF4-FFF2-40B4-BE49-F238E27FC236}">
                      <a16:creationId xmlns:a16="http://schemas.microsoft.com/office/drawing/2014/main" id="{DF5C0949-D99B-2DD8-6200-937F8F7391A3}"/>
                    </a:ext>
                  </a:extLst>
                </p:cNvPr>
                <p:cNvSpPr/>
                <p:nvPr/>
              </p:nvSpPr>
              <p:spPr>
                <a:xfrm>
                  <a:off x="9167747" y="736245"/>
                  <a:ext cx="134754" cy="12711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黑体"/>
                    <a:cs typeface="+mn-cs"/>
                  </a:endParaRPr>
                </a:p>
              </p:txBody>
            </p:sp>
            <p:sp>
              <p:nvSpPr>
                <p:cNvPr id="55" name="等腰三角形 54">
                  <a:extLst>
                    <a:ext uri="{FF2B5EF4-FFF2-40B4-BE49-F238E27FC236}">
                      <a16:creationId xmlns:a16="http://schemas.microsoft.com/office/drawing/2014/main" id="{219E54C3-F62E-3858-8EFB-03B3156F006D}"/>
                    </a:ext>
                  </a:extLst>
                </p:cNvPr>
                <p:cNvSpPr/>
                <p:nvPr/>
              </p:nvSpPr>
              <p:spPr>
                <a:xfrm>
                  <a:off x="10724027" y="734986"/>
                  <a:ext cx="134754" cy="12711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黑体"/>
                    <a:cs typeface="+mn-cs"/>
                  </a:endParaRPr>
                </a:p>
              </p:txBody>
            </p:sp>
            <p:sp>
              <p:nvSpPr>
                <p:cNvPr id="56" name="文本框 55">
                  <a:extLst>
                    <a:ext uri="{FF2B5EF4-FFF2-40B4-BE49-F238E27FC236}">
                      <a16:creationId xmlns:a16="http://schemas.microsoft.com/office/drawing/2014/main" id="{1BD323AF-EBEB-EADC-6CA6-F76867354E14}"/>
                    </a:ext>
                  </a:extLst>
                </p:cNvPr>
                <p:cNvSpPr txBox="1"/>
                <p:nvPr/>
              </p:nvSpPr>
              <p:spPr>
                <a:xfrm>
                  <a:off x="10151290" y="862104"/>
                  <a:ext cx="128022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latin typeface="Arial"/>
                      <a:ea typeface="黑体"/>
                    </a:rPr>
                    <a:t>R</a:t>
                  </a:r>
                  <a:r>
                    <a:rPr kumimoji="0" lang="en-US" altLang="zh-CN" sz="1800" b="0" i="0" u="none" strike="noStrike" kern="1200" cap="none" spc="0" normalizeH="0" baseline="0" noProof="0" dirty="0" err="1">
                      <a:ln>
                        <a:noFill/>
                      </a:ln>
                      <a:effectLst/>
                      <a:uLnTx/>
                      <a:uFillTx/>
                      <a:latin typeface="Arial"/>
                      <a:ea typeface="黑体"/>
                      <a:cs typeface="+mn-cs"/>
                    </a:rPr>
                    <a:t>eadout</a:t>
                  </a:r>
                  <a:endParaRPr kumimoji="0" lang="zh-CN" altLang="en-US" sz="1800" b="0" i="0" u="none" strike="noStrike" kern="1200" cap="none" spc="0" normalizeH="0" baseline="0" noProof="0" dirty="0">
                    <a:ln>
                      <a:noFill/>
                    </a:ln>
                    <a:effectLst/>
                    <a:uLnTx/>
                    <a:uFillTx/>
                    <a:latin typeface="Arial"/>
                    <a:ea typeface="黑体"/>
                    <a:cs typeface="+mn-cs"/>
                  </a:endParaRPr>
                </a:p>
              </p:txBody>
            </p:sp>
            <p:sp>
              <p:nvSpPr>
                <p:cNvPr id="57" name="文本框 56">
                  <a:extLst>
                    <a:ext uri="{FF2B5EF4-FFF2-40B4-BE49-F238E27FC236}">
                      <a16:creationId xmlns:a16="http://schemas.microsoft.com/office/drawing/2014/main" id="{6DD6273E-3D6E-5EBF-A0C2-EE521BD69949}"/>
                    </a:ext>
                  </a:extLst>
                </p:cNvPr>
                <p:cNvSpPr txBox="1"/>
                <p:nvPr/>
              </p:nvSpPr>
              <p:spPr>
                <a:xfrm>
                  <a:off x="6805061" y="417361"/>
                  <a:ext cx="2308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effectLst/>
                      <a:uLnTx/>
                      <a:uFillTx/>
                      <a:latin typeface="Arial"/>
                      <a:ea typeface="黑体"/>
                      <a:cs typeface="+mn-cs"/>
                    </a:rPr>
                    <a:t>0</a:t>
                  </a:r>
                  <a:endParaRPr kumimoji="0" lang="zh-CN" altLang="en-US" sz="1400" b="0" i="0" u="none" strike="noStrike" kern="1200" cap="none" spc="0" normalizeH="0" baseline="0" noProof="0" dirty="0">
                    <a:ln>
                      <a:noFill/>
                    </a:ln>
                    <a:effectLst/>
                    <a:uLnTx/>
                    <a:uFillTx/>
                    <a:latin typeface="Arial"/>
                    <a:ea typeface="黑体"/>
                    <a:cs typeface="+mn-cs"/>
                  </a:endParaRPr>
                </a:p>
              </p:txBody>
            </p:sp>
            <p:sp>
              <p:nvSpPr>
                <p:cNvPr id="58" name="文本框 57">
                  <a:extLst>
                    <a:ext uri="{FF2B5EF4-FFF2-40B4-BE49-F238E27FC236}">
                      <a16:creationId xmlns:a16="http://schemas.microsoft.com/office/drawing/2014/main" id="{CDD071BA-99CE-066A-DFAF-5FEB67B6BF4D}"/>
                    </a:ext>
                  </a:extLst>
                </p:cNvPr>
                <p:cNvSpPr txBox="1"/>
                <p:nvPr/>
              </p:nvSpPr>
              <p:spPr>
                <a:xfrm>
                  <a:off x="9071164" y="413079"/>
                  <a:ext cx="4799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effectLst/>
                      <a:uLnTx/>
                      <a:uFillTx/>
                      <a:latin typeface="Arial"/>
                      <a:ea typeface="黑体"/>
                      <a:cs typeface="+mn-cs"/>
                    </a:rPr>
                    <a:t>X</a:t>
                  </a:r>
                  <a:r>
                    <a:rPr kumimoji="0" lang="en-US" altLang="zh-CN" sz="1400" b="0" i="0" u="none" strike="noStrike" kern="1200" cap="none" spc="0" normalizeH="0" baseline="-25000" noProof="0" dirty="0">
                      <a:ln>
                        <a:noFill/>
                      </a:ln>
                      <a:effectLst/>
                      <a:uLnTx/>
                      <a:uFillTx/>
                      <a:latin typeface="Arial"/>
                      <a:ea typeface="黑体"/>
                      <a:cs typeface="+mn-cs"/>
                    </a:rPr>
                    <a:t>1</a:t>
                  </a:r>
                  <a:endParaRPr kumimoji="0" lang="zh-CN" altLang="en-US" sz="1400" b="0" i="0" u="none" strike="noStrike" kern="1200" cap="none" spc="0" normalizeH="0" baseline="-25000" noProof="0" dirty="0">
                    <a:ln>
                      <a:noFill/>
                    </a:ln>
                    <a:effectLst/>
                    <a:uLnTx/>
                    <a:uFillTx/>
                    <a:latin typeface="Arial"/>
                    <a:ea typeface="黑体"/>
                    <a:cs typeface="+mn-cs"/>
                  </a:endParaRPr>
                </a:p>
              </p:txBody>
            </p:sp>
            <p:sp>
              <p:nvSpPr>
                <p:cNvPr id="59" name="文本框 58">
                  <a:extLst>
                    <a:ext uri="{FF2B5EF4-FFF2-40B4-BE49-F238E27FC236}">
                      <a16:creationId xmlns:a16="http://schemas.microsoft.com/office/drawing/2014/main" id="{E43EE414-8606-3719-B864-18600430C2CF}"/>
                    </a:ext>
                  </a:extLst>
                </p:cNvPr>
                <p:cNvSpPr txBox="1"/>
                <p:nvPr/>
              </p:nvSpPr>
              <p:spPr>
                <a:xfrm>
                  <a:off x="10645611" y="419515"/>
                  <a:ext cx="4799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effectLst/>
                      <a:uLnTx/>
                      <a:uFillTx/>
                      <a:latin typeface="Arial"/>
                      <a:ea typeface="黑体"/>
                      <a:cs typeface="+mn-cs"/>
                    </a:rPr>
                    <a:t>X</a:t>
                  </a:r>
                  <a:r>
                    <a:rPr kumimoji="0" lang="en-US" altLang="zh-CN" sz="1400" b="0" i="0" u="none" strike="noStrike" kern="1200" cap="none" spc="0" normalizeH="0" baseline="-25000" noProof="0" dirty="0">
                      <a:ln>
                        <a:noFill/>
                      </a:ln>
                      <a:effectLst/>
                      <a:uLnTx/>
                      <a:uFillTx/>
                      <a:latin typeface="Arial"/>
                      <a:ea typeface="黑体"/>
                      <a:cs typeface="+mn-cs"/>
                    </a:rPr>
                    <a:t>2</a:t>
                  </a:r>
                  <a:endParaRPr kumimoji="0" lang="zh-CN" altLang="en-US" sz="1400" b="0" i="0" u="none" strike="noStrike" kern="1200" cap="none" spc="0" normalizeH="0" baseline="-25000" noProof="0" dirty="0">
                    <a:ln>
                      <a:noFill/>
                    </a:ln>
                    <a:effectLst/>
                    <a:uLnTx/>
                    <a:uFillTx/>
                    <a:latin typeface="Arial"/>
                    <a:ea typeface="黑体"/>
                    <a:cs typeface="+mn-cs"/>
                  </a:endParaRPr>
                </a:p>
              </p:txBody>
            </p:sp>
          </p:grpSp>
          <p:cxnSp>
            <p:nvCxnSpPr>
              <p:cNvPr id="9" name="直接连接符 8">
                <a:extLst>
                  <a:ext uri="{FF2B5EF4-FFF2-40B4-BE49-F238E27FC236}">
                    <a16:creationId xmlns:a16="http://schemas.microsoft.com/office/drawing/2014/main" id="{35464ADE-903F-9F9F-4CE3-9B2E5F8098BC}"/>
                  </a:ext>
                </a:extLst>
              </p:cNvPr>
              <p:cNvCxnSpPr>
                <a:cxnSpLocks/>
              </p:cNvCxnSpPr>
              <p:nvPr/>
            </p:nvCxnSpPr>
            <p:spPr>
              <a:xfrm>
                <a:off x="11141116" y="4512029"/>
                <a:ext cx="33594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5846D48-B3E9-96E3-28AF-E7EC4D2B6138}"/>
                  </a:ext>
                </a:extLst>
              </p:cNvPr>
              <p:cNvSpPr txBox="1"/>
              <p:nvPr/>
            </p:nvSpPr>
            <p:spPr>
              <a:xfrm>
                <a:off x="10820549" y="4705683"/>
                <a:ext cx="830677" cy="369332"/>
              </a:xfrm>
              <a:prstGeom prst="rect">
                <a:avLst/>
              </a:prstGeom>
              <a:noFill/>
            </p:spPr>
            <p:txBody>
              <a:bodyPr wrap="none" rtlCol="0">
                <a:spAutoFit/>
              </a:bodyPr>
              <a:lstStyle/>
              <a:p>
                <a:r>
                  <a:rPr lang="en-US" altLang="zh-CN" dirty="0"/>
                  <a:t>50 </a:t>
                </a:r>
                <a:r>
                  <a:rPr lang="en-US" altLang="zh-CN" dirty="0" err="1"/>
                  <a:t>μm</a:t>
                </a:r>
                <a:endParaRPr lang="zh-CN" altLang="en-US" dirty="0"/>
              </a:p>
            </p:txBody>
          </p:sp>
          <p:sp>
            <p:nvSpPr>
              <p:cNvPr id="26" name="文本框 25">
                <a:extLst>
                  <a:ext uri="{FF2B5EF4-FFF2-40B4-BE49-F238E27FC236}">
                    <a16:creationId xmlns:a16="http://schemas.microsoft.com/office/drawing/2014/main" id="{C9088001-BA76-4BFD-9675-45AB9E7DD3C9}"/>
                  </a:ext>
                </a:extLst>
              </p:cNvPr>
              <p:cNvSpPr txBox="1"/>
              <p:nvPr/>
            </p:nvSpPr>
            <p:spPr>
              <a:xfrm>
                <a:off x="10120571" y="2170669"/>
                <a:ext cx="7704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effectLst/>
                    <a:uLnTx/>
                    <a:uFillTx/>
                    <a:latin typeface="Arial"/>
                    <a:ea typeface="黑体"/>
                    <a:cs typeface="+mn-cs"/>
                  </a:rPr>
                  <a:t>KRT8</a:t>
                </a:r>
                <a:endParaRPr kumimoji="0" lang="zh-CN" altLang="en-US" sz="1800" b="0" i="0" u="none" strike="noStrike" kern="1200" cap="none" spc="0" normalizeH="0" baseline="0" noProof="0" dirty="0">
                  <a:ln>
                    <a:noFill/>
                  </a:ln>
                  <a:effectLst/>
                  <a:uLnTx/>
                  <a:uFillTx/>
                  <a:latin typeface="Arial"/>
                  <a:ea typeface="黑体"/>
                  <a:cs typeface="+mn-cs"/>
                </a:endParaRPr>
              </a:p>
            </p:txBody>
          </p:sp>
        </p:grpSp>
      </p:grpSp>
      <p:sp>
        <p:nvSpPr>
          <p:cNvPr id="28" name="文本框 27">
            <a:extLst>
              <a:ext uri="{FF2B5EF4-FFF2-40B4-BE49-F238E27FC236}">
                <a16:creationId xmlns:a16="http://schemas.microsoft.com/office/drawing/2014/main" id="{4AE558B6-5E9B-4682-A4C4-55296DA84DFD}"/>
              </a:ext>
            </a:extLst>
          </p:cNvPr>
          <p:cNvSpPr txBox="1"/>
          <p:nvPr/>
        </p:nvSpPr>
        <p:spPr>
          <a:xfrm>
            <a:off x="2758807" y="5459652"/>
            <a:ext cx="61983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latin typeface="Arial"/>
                <a:ea typeface="黑体"/>
              </a:rPr>
              <a:t>但是绝大多数细胞处于</a:t>
            </a:r>
            <a:r>
              <a:rPr lang="en-US" altLang="zh-CN" sz="2400" dirty="0">
                <a:latin typeface="Arial"/>
                <a:ea typeface="黑体"/>
              </a:rPr>
              <a:t>KRT8</a:t>
            </a:r>
            <a:r>
              <a:rPr lang="zh-CN" altLang="en-US" sz="2400" dirty="0">
                <a:latin typeface="Arial"/>
                <a:ea typeface="黑体"/>
              </a:rPr>
              <a:t>阳性的中间态。</a:t>
            </a:r>
            <a:endParaRPr kumimoji="0" lang="zh-CN" altLang="en-US" sz="2400" b="0" i="0" u="none" strike="noStrike" kern="1200" cap="none" spc="0" normalizeH="0" baseline="0" noProof="0" dirty="0">
              <a:ln>
                <a:noFill/>
              </a:ln>
              <a:effectLst/>
              <a:uLnTx/>
              <a:uFillTx/>
              <a:latin typeface="Arial"/>
              <a:ea typeface="黑体"/>
              <a:cs typeface="+mn-cs"/>
            </a:endParaRPr>
          </a:p>
        </p:txBody>
      </p:sp>
    </p:spTree>
    <p:extLst>
      <p:ext uri="{BB962C8B-B14F-4D97-AF65-F5344CB8AC3E}">
        <p14:creationId xmlns:p14="http://schemas.microsoft.com/office/powerpoint/2010/main" val="241205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680143-CB27-0B7D-2A5F-609D1BC85EC4}"/>
              </a:ext>
            </a:extLst>
          </p:cNvPr>
          <p:cNvSpPr>
            <a:spLocks noGrp="1"/>
          </p:cNvSpPr>
          <p:nvPr>
            <p:ph type="title"/>
          </p:nvPr>
        </p:nvSpPr>
        <p:spPr>
          <a:xfrm>
            <a:off x="0" y="-4060"/>
            <a:ext cx="12192000" cy="1325563"/>
          </a:xfrm>
        </p:spPr>
        <p:txBody>
          <a:bodyPr>
            <a:normAutofit/>
          </a:bodyPr>
          <a:lstStyle/>
          <a:p>
            <a:r>
              <a:rPr lang="zh-CN" altLang="en-US" sz="3600" b="1" dirty="0"/>
              <a:t>正常肺泡损伤修复需要突破中间态得到有功能的</a:t>
            </a:r>
            <a:r>
              <a:rPr lang="en-US" altLang="zh-CN" sz="3600" b="1" dirty="0"/>
              <a:t>AEC1</a:t>
            </a:r>
            <a:endParaRPr lang="zh-CN" altLang="en-US" sz="2800" baseline="30000" dirty="0"/>
          </a:p>
        </p:txBody>
      </p:sp>
      <p:pic>
        <p:nvPicPr>
          <p:cNvPr id="5" name="图片 4">
            <a:extLst>
              <a:ext uri="{FF2B5EF4-FFF2-40B4-BE49-F238E27FC236}">
                <a16:creationId xmlns:a16="http://schemas.microsoft.com/office/drawing/2014/main" id="{BBB7076D-2015-344C-410B-C859AB1B1DCA}"/>
              </a:ext>
            </a:extLst>
          </p:cNvPr>
          <p:cNvPicPr>
            <a:picLocks noChangeAspect="1"/>
          </p:cNvPicPr>
          <p:nvPr/>
        </p:nvPicPr>
        <p:blipFill>
          <a:blip r:embed="rId3"/>
          <a:stretch>
            <a:fillRect/>
          </a:stretch>
        </p:blipFill>
        <p:spPr>
          <a:xfrm>
            <a:off x="1302669" y="1763039"/>
            <a:ext cx="9586662" cy="3495313"/>
          </a:xfrm>
          <a:prstGeom prst="rect">
            <a:avLst/>
          </a:prstGeom>
        </p:spPr>
      </p:pic>
      <p:sp>
        <p:nvSpPr>
          <p:cNvPr id="8" name="矩形 7">
            <a:extLst>
              <a:ext uri="{FF2B5EF4-FFF2-40B4-BE49-F238E27FC236}">
                <a16:creationId xmlns:a16="http://schemas.microsoft.com/office/drawing/2014/main" id="{CF234981-B265-0D37-3BEB-97CE3598512C}"/>
              </a:ext>
            </a:extLst>
          </p:cNvPr>
          <p:cNvSpPr/>
          <p:nvPr/>
        </p:nvSpPr>
        <p:spPr>
          <a:xfrm>
            <a:off x="278780" y="1906859"/>
            <a:ext cx="512957" cy="602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a:cs typeface="+mn-cs"/>
            </a:endParaRPr>
          </a:p>
        </p:txBody>
      </p:sp>
      <p:sp>
        <p:nvSpPr>
          <p:cNvPr id="9" name="矩形 8">
            <a:extLst>
              <a:ext uri="{FF2B5EF4-FFF2-40B4-BE49-F238E27FC236}">
                <a16:creationId xmlns:a16="http://schemas.microsoft.com/office/drawing/2014/main" id="{0B5BF4AD-9202-A98F-29AD-0C293EC734AE}"/>
              </a:ext>
            </a:extLst>
          </p:cNvPr>
          <p:cNvSpPr/>
          <p:nvPr/>
        </p:nvSpPr>
        <p:spPr>
          <a:xfrm>
            <a:off x="791738" y="1404021"/>
            <a:ext cx="1087064" cy="6759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a:cs typeface="+mn-cs"/>
            </a:endParaRPr>
          </a:p>
        </p:txBody>
      </p:sp>
      <p:sp>
        <p:nvSpPr>
          <p:cNvPr id="11" name="文本框 10">
            <a:extLst>
              <a:ext uri="{FF2B5EF4-FFF2-40B4-BE49-F238E27FC236}">
                <a16:creationId xmlns:a16="http://schemas.microsoft.com/office/drawing/2014/main" id="{86F03E6C-09BF-3A31-714E-FED902882EF6}"/>
              </a:ext>
            </a:extLst>
          </p:cNvPr>
          <p:cNvSpPr txBox="1"/>
          <p:nvPr/>
        </p:nvSpPr>
        <p:spPr>
          <a:xfrm>
            <a:off x="7482468" y="6488668"/>
            <a:ext cx="62168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212121"/>
                </a:solidFill>
                <a:effectLst/>
                <a:uLnTx/>
                <a:uFillTx/>
                <a:latin typeface="Arial" panose="020B0604020202020204" pitchFamily="34" charset="0"/>
                <a:ea typeface="黑体"/>
                <a:cs typeface="Arial" panose="020B0604020202020204" pitchFamily="34" charset="0"/>
              </a:rPr>
              <a:t>Jiang et al. </a:t>
            </a:r>
            <a:r>
              <a:rPr kumimoji="0" lang="en-US" altLang="zh-CN" sz="1800" b="0" i="1" u="none" strike="noStrike" kern="1200" cap="none" spc="0" normalizeH="0" baseline="0" noProof="0" dirty="0">
                <a:ln>
                  <a:noFill/>
                </a:ln>
                <a:solidFill>
                  <a:srgbClr val="212121"/>
                </a:solidFill>
                <a:effectLst/>
                <a:uLnTx/>
                <a:uFillTx/>
                <a:latin typeface="Arial" panose="020B0604020202020204" pitchFamily="34" charset="0"/>
                <a:ea typeface="黑体"/>
                <a:cs typeface="Arial" panose="020B0604020202020204" pitchFamily="34" charset="0"/>
              </a:rPr>
              <a:t>Am J Respir Crit Care Med</a:t>
            </a:r>
            <a:r>
              <a:rPr kumimoji="0" lang="en-US" altLang="zh-CN" sz="1800" b="0" i="0" u="none" strike="noStrike" kern="1200" cap="none" spc="0" normalizeH="0" baseline="0" noProof="0" dirty="0">
                <a:ln>
                  <a:noFill/>
                </a:ln>
                <a:solidFill>
                  <a:srgbClr val="212121"/>
                </a:solidFill>
                <a:effectLst/>
                <a:uLnTx/>
                <a:uFillTx/>
                <a:latin typeface="Arial" panose="020B0604020202020204" pitchFamily="34" charset="0"/>
                <a:ea typeface="黑体"/>
                <a:cs typeface="Arial" panose="020B0604020202020204" pitchFamily="34" charset="0"/>
              </a:rPr>
              <a:t>. 2020 </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a:cs typeface="Arial" panose="020B0604020202020204" pitchFamily="34" charset="0"/>
            </a:endParaRPr>
          </a:p>
        </p:txBody>
      </p:sp>
      <p:sp>
        <p:nvSpPr>
          <p:cNvPr id="18" name="矩形 17">
            <a:extLst>
              <a:ext uri="{FF2B5EF4-FFF2-40B4-BE49-F238E27FC236}">
                <a16:creationId xmlns:a16="http://schemas.microsoft.com/office/drawing/2014/main" id="{C9CC3042-EA67-36EB-49AA-CF6C437D2677}"/>
              </a:ext>
            </a:extLst>
          </p:cNvPr>
          <p:cNvSpPr/>
          <p:nvPr/>
        </p:nvSpPr>
        <p:spPr>
          <a:xfrm>
            <a:off x="222608" y="3510696"/>
            <a:ext cx="383722" cy="449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a:cs typeface="+mn-cs"/>
            </a:endParaRPr>
          </a:p>
        </p:txBody>
      </p:sp>
      <p:cxnSp>
        <p:nvCxnSpPr>
          <p:cNvPr id="10" name="直接连接符 9">
            <a:extLst>
              <a:ext uri="{FF2B5EF4-FFF2-40B4-BE49-F238E27FC236}">
                <a16:creationId xmlns:a16="http://schemas.microsoft.com/office/drawing/2014/main" id="{102317F8-5397-4C75-A15F-C083FC847F21}"/>
              </a:ext>
            </a:extLst>
          </p:cNvPr>
          <p:cNvCxnSpPr>
            <a:cxnSpLocks/>
          </p:cNvCxnSpPr>
          <p:nvPr/>
        </p:nvCxnSpPr>
        <p:spPr>
          <a:xfrm>
            <a:off x="101600" y="956231"/>
            <a:ext cx="1196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4A42FCB5-1CD4-4A23-A376-681973066779}"/>
              </a:ext>
            </a:extLst>
          </p:cNvPr>
          <p:cNvSpPr txBox="1"/>
          <p:nvPr/>
        </p:nvSpPr>
        <p:spPr>
          <a:xfrm>
            <a:off x="2674834" y="1429515"/>
            <a:ext cx="6816931" cy="369332"/>
          </a:xfrm>
          <a:prstGeom prst="rect">
            <a:avLst/>
          </a:prstGeom>
          <a:noFill/>
        </p:spPr>
        <p:txBody>
          <a:bodyPr wrap="none" rtlCol="0">
            <a:spAutoFit/>
          </a:bodyPr>
          <a:lstStyle/>
          <a:p>
            <a:r>
              <a:rPr lang="en-US" altLang="zh-CN" dirty="0" err="1"/>
              <a:t>scRNA</a:t>
            </a:r>
            <a:r>
              <a:rPr lang="en-US" altLang="zh-CN" dirty="0"/>
              <a:t>-seq</a:t>
            </a:r>
            <a:r>
              <a:rPr lang="zh-CN" altLang="en-US" dirty="0"/>
              <a:t>组学研究进一步表明</a:t>
            </a:r>
            <a:r>
              <a:rPr lang="en-US" altLang="zh-CN" dirty="0"/>
              <a:t>IPF</a:t>
            </a:r>
            <a:r>
              <a:rPr lang="zh-CN" altLang="en-US" dirty="0"/>
              <a:t>病理细胞停滞在</a:t>
            </a:r>
            <a:r>
              <a:rPr lang="en-US" altLang="zh-CN" dirty="0"/>
              <a:t>KRT8+</a:t>
            </a:r>
            <a:r>
              <a:rPr lang="zh-CN" altLang="en-US" dirty="0"/>
              <a:t>中间态</a:t>
            </a:r>
          </a:p>
        </p:txBody>
      </p:sp>
      <p:sp>
        <p:nvSpPr>
          <p:cNvPr id="13" name="文本框 12">
            <a:extLst>
              <a:ext uri="{FF2B5EF4-FFF2-40B4-BE49-F238E27FC236}">
                <a16:creationId xmlns:a16="http://schemas.microsoft.com/office/drawing/2014/main" id="{24E5D781-FFDC-4C31-B34E-0C157F528B54}"/>
              </a:ext>
            </a:extLst>
          </p:cNvPr>
          <p:cNvSpPr txBox="1"/>
          <p:nvPr/>
        </p:nvSpPr>
        <p:spPr>
          <a:xfrm>
            <a:off x="9825612" y="1916523"/>
            <a:ext cx="2518788" cy="369332"/>
          </a:xfrm>
          <a:prstGeom prst="rect">
            <a:avLst/>
          </a:prstGeom>
          <a:noFill/>
        </p:spPr>
        <p:txBody>
          <a:bodyPr wrap="square">
            <a:spAutoFit/>
          </a:bodyPr>
          <a:lstStyle/>
          <a:p>
            <a:r>
              <a:rPr lang="zh-CN" altLang="en-US" b="1" dirty="0">
                <a:solidFill>
                  <a:srgbClr val="71777D"/>
                </a:solidFill>
                <a:latin typeface="Arial" panose="020B0604020202020204" pitchFamily="34" charset="0"/>
              </a:rPr>
              <a:t>主要症状：</a:t>
            </a:r>
            <a:r>
              <a:rPr lang="zh-CN" altLang="en-US" b="1" i="0" dirty="0">
                <a:solidFill>
                  <a:srgbClr val="71777D"/>
                </a:solidFill>
                <a:effectLst/>
                <a:latin typeface="Arial" panose="020B0604020202020204" pitchFamily="34" charset="0"/>
              </a:rPr>
              <a:t>呼吸困难</a:t>
            </a:r>
            <a:endParaRPr lang="zh-CN" altLang="en-US" dirty="0"/>
          </a:p>
        </p:txBody>
      </p:sp>
    </p:spTree>
    <p:extLst>
      <p:ext uri="{BB962C8B-B14F-4D97-AF65-F5344CB8AC3E}">
        <p14:creationId xmlns:p14="http://schemas.microsoft.com/office/powerpoint/2010/main" val="42830270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2983</TotalTime>
  <Words>2770</Words>
  <Application>Microsoft Office PowerPoint</Application>
  <PresentationFormat>宽屏</PresentationFormat>
  <Paragraphs>176</Paragraphs>
  <Slides>23</Slides>
  <Notes>15</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23</vt:i4>
      </vt:variant>
    </vt:vector>
  </HeadingPairs>
  <TitlesOfParts>
    <vt:vector size="32" baseType="lpstr">
      <vt:lpstr>等线</vt:lpstr>
      <vt:lpstr>等线 Light</vt:lpstr>
      <vt:lpstr>宋体</vt:lpstr>
      <vt:lpstr>Arial</vt:lpstr>
      <vt:lpstr>Calibri</vt:lpstr>
      <vt:lpstr>Times New Roman</vt:lpstr>
      <vt:lpstr>Office 主题​​</vt:lpstr>
      <vt:lpstr>1_Office 主题​​</vt:lpstr>
      <vt:lpstr>2_Office 主题​​</vt:lpstr>
      <vt:lpstr>利用肺泡类器官筛选可促进AEC1成熟的信号因子</vt:lpstr>
      <vt:lpstr>肺泡是肺脏的气体交换最小单元</vt:lpstr>
      <vt:lpstr>肺泡上皮主要是由AEC1和AEC2组成</vt:lpstr>
      <vt:lpstr>多种成体肺泡再生过程中，AEC2可以转分化成AEC1</vt:lpstr>
      <vt:lpstr>多种成体肺泡再生过程中，AEC2可以转分化成AEC1</vt:lpstr>
      <vt:lpstr>体内的研究揭示了AEC2向AEC1转分化过程中参与的通路</vt:lpstr>
      <vt:lpstr>我们构建了一个可以体外再现细胞分化的肺泡类器官模型</vt:lpstr>
      <vt:lpstr>我们构建了一个可以体外再现细胞分化的肺泡类器官模型</vt:lpstr>
      <vt:lpstr>正常肺泡损伤修复需要突破中间态得到有功能的AEC1</vt:lpstr>
      <vt:lpstr>PowerPoint 演示文稿</vt:lpstr>
      <vt:lpstr>研究内容</vt:lpstr>
      <vt:lpstr>二阶段纯上皮肺泡类器官的构建</vt:lpstr>
      <vt:lpstr>二阶段纯上皮肺泡类器官的构建</vt:lpstr>
      <vt:lpstr>qPCR读出标志物的选择和确立</vt:lpstr>
      <vt:lpstr>如何考虑两种细胞差异？</vt:lpstr>
      <vt:lpstr>实验结果：添加物对AEC1成熟的影响</vt:lpstr>
      <vt:lpstr>实验结果：添加物对AEC1成熟的影响</vt:lpstr>
      <vt:lpstr>实验结果：添加物对AEC1成熟的影响</vt:lpstr>
      <vt:lpstr>实验结果：非上皮细胞对AEC1成熟的影响</vt:lpstr>
      <vt:lpstr>类器官机制研究的潜力：以KLF5研究为例</vt:lpstr>
      <vt:lpstr>小结</vt:lpstr>
      <vt:lpstr>展望</vt:lpstr>
      <vt:lpstr>致谢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alveolar organoids to study pathways involved in the transdifferentiation of adult AT2 cells towards AT1 cells</dc:title>
  <dc:creator>yuanlong he</dc:creator>
  <cp:lastModifiedBy>yuanlong he</cp:lastModifiedBy>
  <cp:revision>624</cp:revision>
  <dcterms:created xsi:type="dcterms:W3CDTF">2024-02-01T13:29:36Z</dcterms:created>
  <dcterms:modified xsi:type="dcterms:W3CDTF">2024-06-04T08:15:27Z</dcterms:modified>
</cp:coreProperties>
</file>