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4.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5.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8.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9.xml" ContentType="application/vnd.openxmlformats-officedocument.presentationml.notesSlide+xml"/>
  <Override PartName="/ppt/tags/tag77.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74" r:id="rId2"/>
    <p:sldId id="270" r:id="rId3"/>
    <p:sldId id="269" r:id="rId4"/>
    <p:sldId id="292" r:id="rId5"/>
    <p:sldId id="302" r:id="rId6"/>
    <p:sldId id="296" r:id="rId7"/>
    <p:sldId id="330" r:id="rId8"/>
    <p:sldId id="294" r:id="rId9"/>
    <p:sldId id="316" r:id="rId10"/>
    <p:sldId id="298" r:id="rId11"/>
    <p:sldId id="299" r:id="rId12"/>
    <p:sldId id="300" r:id="rId13"/>
    <p:sldId id="301" r:id="rId14"/>
    <p:sldId id="339" r:id="rId15"/>
    <p:sldId id="337" r:id="rId16"/>
    <p:sldId id="336" r:id="rId17"/>
    <p:sldId id="303" r:id="rId18"/>
    <p:sldId id="304" r:id="rId19"/>
    <p:sldId id="335" r:id="rId20"/>
    <p:sldId id="273" r:id="rId21"/>
  </p:sldIdLst>
  <p:sldSz cx="12192000" cy="6858000"/>
  <p:notesSz cx="6858000" cy="9144000"/>
  <p:custDataLst>
    <p:tags r:id="rId23"/>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52" userDrawn="1">
          <p15:clr>
            <a:srgbClr val="A4A3A4"/>
          </p15:clr>
        </p15:guide>
        <p15:guide id="2" orient="horz" pos="4360" userDrawn="1">
          <p15:clr>
            <a:srgbClr val="A4A3A4"/>
          </p15:clr>
        </p15:guide>
        <p15:guide id="3" orient="horz" pos="3498" userDrawn="1">
          <p15:clr>
            <a:srgbClr val="A4A3A4"/>
          </p15:clr>
        </p15:guide>
        <p15:guide id="4" orient="horz" pos="2523" userDrawn="1">
          <p15:clr>
            <a:srgbClr val="A4A3A4"/>
          </p15:clr>
        </p15:guide>
        <p15:guide id="5" orient="horz" pos="2122" userDrawn="1">
          <p15:clr>
            <a:srgbClr val="A4A3A4"/>
          </p15:clr>
        </p15:guide>
        <p15:guide id="6" pos="34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BU"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F4F"/>
    <a:srgbClr val="223F59"/>
    <a:srgbClr val="E6E6E6"/>
    <a:srgbClr val="FFC9C9"/>
    <a:srgbClr val="FFFFFF"/>
    <a:srgbClr val="D2E1EE"/>
    <a:srgbClr val="9EBDDA"/>
    <a:srgbClr val="044875"/>
    <a:srgbClr val="F3E0D1"/>
    <a:srgbClr val="DEE8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91409" autoAdjust="0"/>
  </p:normalViewPr>
  <p:slideViewPr>
    <p:cSldViewPr snapToGrid="0" showGuides="1">
      <p:cViewPr varScale="1">
        <p:scale>
          <a:sx n="61" d="100"/>
          <a:sy n="61" d="100"/>
        </p:scale>
        <p:origin x="816" y="36"/>
      </p:cViewPr>
      <p:guideLst>
        <p:guide orient="horz" pos="52"/>
        <p:guide orient="horz" pos="4360"/>
        <p:guide orient="horz" pos="3498"/>
        <p:guide orient="horz" pos="2523"/>
        <p:guide orient="horz" pos="2122"/>
        <p:guide pos="34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06A5BD-8BA7-4900-AB15-0D3ECCC954E6}" type="datetimeFigureOut">
              <a:rPr lang="zh-CN" altLang="en-US" smtClean="0"/>
              <a:t>2023/8/10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6642B7-71B7-4C3E-9855-0D0DE388A05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indent="133350" algn="just"/>
            <a:r>
              <a:rPr lang="zh-CN" altLang="zh-CN" sz="1800" kern="100" dirty="0">
                <a:effectLst/>
                <a:latin typeface="Times New Roman" panose="02020603050405020304" pitchFamily="18" charset="0"/>
                <a:ea typeface="宋体" panose="02010600030101010101" pitchFamily="2" charset="-122"/>
              </a:rPr>
              <a:t>尊敬的各位老师，你们好。今天由我为大家汇报“槲皮素调控中枢神经系统突触传递及短时程可塑性的机制研究”课题成果。</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indent="127000" algn="just"/>
            <a:r>
              <a:rPr lang="zh-CN" altLang="zh-CN" sz="1800" kern="100" dirty="0">
                <a:effectLst/>
                <a:latin typeface="Times New Roman" panose="02020603050405020304" pitchFamily="18" charset="0"/>
                <a:ea typeface="宋体" panose="02010600030101010101" pitchFamily="2" charset="-122"/>
              </a:rPr>
              <a:t>接下来是我们的研究结果。</a:t>
            </a:r>
          </a:p>
          <a:p>
            <a:pPr indent="127000" algn="just"/>
            <a:r>
              <a:rPr lang="zh-CN" altLang="zh-CN" sz="1800" kern="100" dirty="0">
                <a:effectLst/>
                <a:latin typeface="Times New Roman" panose="02020603050405020304" pitchFamily="18" charset="0"/>
                <a:ea typeface="宋体" panose="02010600030101010101" pitchFamily="2" charset="-122"/>
              </a:rPr>
              <a:t>首先我们关注了槲皮素对突触传递的突触后调控机制。利用全细胞膜片钳在花萼状突触的突触后记录了</a:t>
            </a:r>
            <a:r>
              <a:rPr lang="en-US" altLang="zh-CN" sz="1800" kern="100" dirty="0" err="1">
                <a:effectLst/>
                <a:latin typeface="Times New Roman" panose="02020603050405020304" pitchFamily="18" charset="0"/>
                <a:ea typeface="宋体" panose="02010600030101010101" pitchFamily="2" charset="-122"/>
              </a:rPr>
              <a:t>mEPSC</a:t>
            </a:r>
            <a:r>
              <a:rPr lang="zh-CN" altLang="zh-CN" sz="1800" kern="100" dirty="0">
                <a:effectLst/>
                <a:latin typeface="Times New Roman" panose="02020603050405020304" pitchFamily="18" charset="0"/>
                <a:ea typeface="宋体" panose="02010600030101010101" pitchFamily="2" charset="-122"/>
              </a:rPr>
              <a:t>，用以反映突触后特性的改变。如图所示，左图是花萼状突触电压钳记录的示意图，右图是</a:t>
            </a:r>
            <a:r>
              <a:rPr lang="en-US" altLang="zh-CN" sz="1800" kern="100" dirty="0">
                <a:effectLst/>
                <a:latin typeface="Times New Roman" panose="02020603050405020304" pitchFamily="18" charset="0"/>
                <a:ea typeface="宋体" panose="02010600030101010101" pitchFamily="2" charset="-122"/>
              </a:rPr>
              <a:t>DIC</a:t>
            </a:r>
            <a:r>
              <a:rPr lang="zh-CN" altLang="zh-CN" sz="1800" kern="100" dirty="0">
                <a:effectLst/>
                <a:latin typeface="Times New Roman" panose="02020603050405020304" pitchFamily="18" charset="0"/>
                <a:ea typeface="宋体" panose="02010600030101010101" pitchFamily="2" charset="-122"/>
              </a:rPr>
              <a:t>下的实时照片。</a:t>
            </a:r>
          </a:p>
          <a:p>
            <a:pPr indent="266700" algn="just"/>
            <a:r>
              <a:rPr lang="zh-CN" altLang="zh-CN" sz="1800" kern="100" dirty="0">
                <a:effectLst/>
                <a:latin typeface="Times New Roman" panose="02020603050405020304" pitchFamily="18" charset="0"/>
                <a:ea typeface="宋体" panose="02010600030101010101" pitchFamily="2" charset="-122"/>
              </a:rPr>
              <a:t>在实验中，我们重点检测了</a:t>
            </a:r>
            <a:r>
              <a:rPr lang="en-US" altLang="zh-CN" sz="1800" kern="100" dirty="0">
                <a:effectLst/>
                <a:latin typeface="Times New Roman" panose="02020603050405020304" pitchFamily="18" charset="0"/>
                <a:ea typeface="宋体" panose="02010600030101010101" pitchFamily="2" charset="-122"/>
              </a:rPr>
              <a:t>10-250 </a:t>
            </a:r>
            <a:r>
              <a:rPr lang="en-US" altLang="zh-CN" sz="1800" kern="100" dirty="0" err="1">
                <a:effectLst/>
                <a:latin typeface="Times New Roman" panose="02020603050405020304" pitchFamily="18" charset="0"/>
                <a:ea typeface="宋体" panose="02010600030101010101" pitchFamily="2" charset="-122"/>
              </a:rPr>
              <a:t>μM</a:t>
            </a:r>
            <a:r>
              <a:rPr lang="zh-CN" altLang="zh-CN" sz="1800" kern="100" dirty="0">
                <a:effectLst/>
                <a:latin typeface="Times New Roman" panose="02020603050405020304" pitchFamily="18" charset="0"/>
                <a:ea typeface="宋体" panose="02010600030101010101" pitchFamily="2" charset="-122"/>
              </a:rPr>
              <a:t>的槲皮素浓度，这是其它研究中的常用浓度，且该浓度不影响神经元的形态与功能。结果发现，槲皮素对</a:t>
            </a:r>
            <a:r>
              <a:rPr lang="en-US" altLang="zh-CN" sz="1800" kern="100" dirty="0" err="1">
                <a:effectLst/>
                <a:latin typeface="Times New Roman" panose="02020603050405020304" pitchFamily="18" charset="0"/>
                <a:ea typeface="宋体" panose="02010600030101010101" pitchFamily="2" charset="-122"/>
              </a:rPr>
              <a:t>mEPSC</a:t>
            </a:r>
            <a:r>
              <a:rPr lang="zh-CN" altLang="zh-CN" sz="1800" kern="100" dirty="0">
                <a:effectLst/>
                <a:latin typeface="Times New Roman" panose="02020603050405020304" pitchFamily="18" charset="0"/>
                <a:ea typeface="宋体" panose="02010600030101010101" pitchFamily="2" charset="-122"/>
              </a:rPr>
              <a:t>的幅度和频率均没有显著影响。</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266700" algn="just"/>
            <a:r>
              <a:rPr lang="zh-CN" altLang="zh-CN" sz="1800" kern="100" dirty="0">
                <a:effectLst/>
                <a:latin typeface="Times New Roman" panose="02020603050405020304" pitchFamily="18" charset="0"/>
                <a:ea typeface="宋体" panose="02010600030101010101" pitchFamily="2" charset="-122"/>
              </a:rPr>
              <a:t>由于</a:t>
            </a:r>
            <a:r>
              <a:rPr lang="en-US" altLang="zh-CN" sz="1800" kern="100" dirty="0" err="1">
                <a:effectLst/>
                <a:latin typeface="Times New Roman" panose="02020603050405020304" pitchFamily="18" charset="0"/>
                <a:ea typeface="宋体" panose="02010600030101010101" pitchFamily="2" charset="-122"/>
              </a:rPr>
              <a:t>mEPSC</a:t>
            </a:r>
            <a:r>
              <a:rPr lang="zh-CN" altLang="zh-CN" sz="1800" kern="100" dirty="0">
                <a:effectLst/>
                <a:latin typeface="Times New Roman" panose="02020603050405020304" pitchFamily="18" charset="0"/>
                <a:ea typeface="宋体" panose="02010600030101010101" pitchFamily="2" charset="-122"/>
              </a:rPr>
              <a:t>的上升相和下降相反映了突触后受体与神经递质结合和解离的动力学机制，因此我们进一步对</a:t>
            </a:r>
            <a:r>
              <a:rPr lang="en-US" altLang="zh-CN" sz="1800" kern="100" dirty="0" err="1">
                <a:effectLst/>
                <a:latin typeface="Times New Roman" panose="02020603050405020304" pitchFamily="18" charset="0"/>
                <a:ea typeface="宋体" panose="02010600030101010101" pitchFamily="2" charset="-122"/>
              </a:rPr>
              <a:t>mEPSC</a:t>
            </a:r>
            <a:r>
              <a:rPr lang="zh-CN" altLang="zh-CN" sz="1800" kern="100" dirty="0">
                <a:effectLst/>
                <a:latin typeface="Times New Roman" panose="02020603050405020304" pitchFamily="18" charset="0"/>
                <a:ea typeface="宋体" panose="02010600030101010101" pitchFamily="2" charset="-122"/>
              </a:rPr>
              <a:t>的波形特征进行了比较和分析。然而槲皮素处理后对</a:t>
            </a:r>
            <a:r>
              <a:rPr lang="en-US" altLang="zh-CN" sz="1800" kern="100" dirty="0" err="1">
                <a:effectLst/>
                <a:latin typeface="Times New Roman" panose="02020603050405020304" pitchFamily="18" charset="0"/>
                <a:ea typeface="宋体" panose="02010600030101010101" pitchFamily="2" charset="-122"/>
              </a:rPr>
              <a:t>mEPSC</a:t>
            </a:r>
            <a:r>
              <a:rPr lang="zh-CN" altLang="zh-CN" sz="1800" kern="100" dirty="0">
                <a:effectLst/>
                <a:latin typeface="Times New Roman" panose="02020603050405020304" pitchFamily="18" charset="0"/>
                <a:ea typeface="宋体" panose="02010600030101010101" pitchFamily="2" charset="-122"/>
              </a:rPr>
              <a:t>的波形特征无明显影响。综上，我们认为槲皮素并不是通过影响突触后机制来调控突触传递的。</a:t>
            </a:r>
          </a:p>
          <a:p>
            <a:pPr indent="266700" algn="just"/>
            <a:r>
              <a:rPr lang="zh-CN" altLang="zh-CN" sz="1800" kern="100" dirty="0">
                <a:effectLst/>
                <a:latin typeface="Times New Roman" panose="02020603050405020304" pitchFamily="18" charset="0"/>
                <a:ea typeface="宋体" panose="02010600030101010101" pitchFamily="2" charset="-122"/>
              </a:rPr>
              <a:t>基于这部分的实现结果，我们最终选择了</a:t>
            </a:r>
            <a:r>
              <a:rPr lang="en-US" altLang="zh-CN" sz="1800" kern="100" dirty="0">
                <a:effectLst/>
                <a:latin typeface="Times New Roman" panose="02020603050405020304" pitchFamily="18" charset="0"/>
                <a:ea typeface="宋体" panose="02010600030101010101" pitchFamily="2" charset="-122"/>
              </a:rPr>
              <a:t>100 </a:t>
            </a:r>
            <a:r>
              <a:rPr lang="en-US" altLang="zh-CN" sz="1800" kern="100" dirty="0" err="1">
                <a:effectLst/>
                <a:latin typeface="Times New Roman" panose="02020603050405020304" pitchFamily="18" charset="0"/>
                <a:ea typeface="宋体" panose="02010600030101010101" pitchFamily="2" charset="-122"/>
              </a:rPr>
              <a:t>μM</a:t>
            </a:r>
            <a:r>
              <a:rPr lang="zh-CN" altLang="zh-CN" sz="1800" kern="100" dirty="0">
                <a:effectLst/>
                <a:latin typeface="Times New Roman" panose="02020603050405020304" pitchFamily="18" charset="0"/>
                <a:ea typeface="宋体" panose="02010600030101010101" pitchFamily="2" charset="-122"/>
              </a:rPr>
              <a:t>槲皮素作为后续实验浓度。</a:t>
            </a:r>
          </a:p>
        </p:txBody>
      </p:sp>
      <p:sp>
        <p:nvSpPr>
          <p:cNvPr id="4" name="灯片编号占位符 3"/>
          <p:cNvSpPr>
            <a:spLocks noGrp="1"/>
          </p:cNvSpPr>
          <p:nvPr>
            <p:ph type="sldNum" sz="quarter" idx="5"/>
          </p:nvPr>
        </p:nvSpPr>
        <p:spPr/>
        <p:txBody>
          <a:bodyPr/>
          <a:lstStyle/>
          <a:p>
            <a:fld id="{D96642B7-71B7-4C3E-9855-0D0DE388A05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indent="266700" algn="just"/>
            <a:r>
              <a:rPr lang="zh-CN" altLang="zh-CN" sz="1800" kern="100" dirty="0">
                <a:effectLst/>
                <a:latin typeface="Times New Roman" panose="02020603050405020304" pitchFamily="18" charset="0"/>
                <a:ea typeface="宋体" panose="02010600030101010101" pitchFamily="2" charset="-122"/>
              </a:rPr>
              <a:t>接着，我们进一步关注了突触前信号。</a:t>
            </a:r>
          </a:p>
          <a:p>
            <a:pPr indent="127000" algn="just"/>
            <a:r>
              <a:rPr lang="en-US" altLang="zh-CN" sz="1800" kern="100" dirty="0">
                <a:effectLst/>
                <a:latin typeface="Times New Roman" panose="02020603050405020304" pitchFamily="18" charset="0"/>
                <a:ea typeface="宋体" panose="02010600030101010101" pitchFamily="2" charset="-122"/>
              </a:rPr>
              <a:t>   </a:t>
            </a:r>
            <a:r>
              <a:rPr lang="zh-CN" altLang="zh-CN" sz="1800" kern="100" dirty="0">
                <a:effectLst/>
                <a:latin typeface="Times New Roman" panose="02020603050405020304" pitchFamily="18" charset="0"/>
                <a:ea typeface="宋体" panose="02010600030101010101" pitchFamily="2" charset="-122"/>
              </a:rPr>
              <a:t>首先我们在海马神经元上观测了槲皮素对胞内钙的影响。我们发现，给予</a:t>
            </a:r>
            <a:r>
              <a:rPr lang="en-US" altLang="zh-CN" sz="1800" kern="100" dirty="0">
                <a:effectLst/>
                <a:latin typeface="Times New Roman" panose="02020603050405020304" pitchFamily="18" charset="0"/>
                <a:ea typeface="宋体" panose="02010600030101010101" pitchFamily="2" charset="-122"/>
              </a:rPr>
              <a:t>40 mM </a:t>
            </a:r>
            <a:r>
              <a:rPr lang="en-US" altLang="zh-CN" sz="1800" kern="100" dirty="0" err="1">
                <a:effectLst/>
                <a:latin typeface="Times New Roman" panose="02020603050405020304" pitchFamily="18" charset="0"/>
                <a:ea typeface="宋体" panose="02010600030101010101" pitchFamily="2" charset="-122"/>
              </a:rPr>
              <a:t>KCl</a:t>
            </a:r>
            <a:r>
              <a:rPr lang="zh-CN" altLang="zh-CN" sz="1800" kern="100" dirty="0">
                <a:effectLst/>
                <a:latin typeface="Times New Roman" panose="02020603050405020304" pitchFamily="18" charset="0"/>
                <a:ea typeface="宋体" panose="02010600030101010101" pitchFamily="2" charset="-122"/>
              </a:rPr>
              <a:t>刺激后，与对照组相比槲皮素处理组的荧光强度上升较为缓慢。表明槲皮素能够抑制胞内钙的快速上升，从而抑制后续的神经囊泡释释放，发挥神经保护作用。</a:t>
            </a:r>
            <a:endParaRPr lang="en-US" altLang="zh-CN" sz="1800" kern="100" dirty="0">
              <a:effectLst/>
              <a:latin typeface="Times New Roman" panose="02020603050405020304" pitchFamily="18" charset="0"/>
              <a:ea typeface="宋体" panose="02010600030101010101" pitchFamily="2" charset="-122"/>
            </a:endParaRPr>
          </a:p>
          <a:p>
            <a:pPr indent="127000" algn="just"/>
            <a:r>
              <a:rPr lang="zh-CN" altLang="zh-CN" sz="1800" kern="100" dirty="0">
                <a:effectLst/>
                <a:latin typeface="Times New Roman" panose="02020603050405020304" pitchFamily="18" charset="0"/>
                <a:ea typeface="宋体" panose="02010600030101010101" pitchFamily="2" charset="-122"/>
              </a:rPr>
              <a:t>在电生理实验中，我们发现槲皮素处理后的海马神经元需要更高的注入电流才能产生动作电位，表明槲皮素能够提高动作电位的发放阈值，而这也是神经保护作用的另一种体现。</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indent="266700" algn="just"/>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花萼状突触具有巨大的突触前神经末梢，便于我们区分突触前后。因此基于对海马神经元的突触前研究结果，我们利用花萼状突触进一步研究了突触前调控机制。</a:t>
            </a:r>
            <a:endParaRPr lang="zh-CN" altLang="zh-CN" sz="1800" kern="100" dirty="0">
              <a:effectLst/>
              <a:latin typeface="Times New Roman" panose="02020603050405020304" pitchFamily="18"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indent="266700" algn="just"/>
            <a:r>
              <a:rPr lang="zh-CN" altLang="zh-CN" sz="1800" kern="100" dirty="0">
                <a:effectLst/>
                <a:latin typeface="Times New Roman" panose="02020603050405020304" pitchFamily="18" charset="0"/>
                <a:ea typeface="宋体" panose="02010600030101010101" pitchFamily="2" charset="-122"/>
              </a:rPr>
              <a:t>通过在花萼状突触的突触前注入</a:t>
            </a:r>
            <a:r>
              <a:rPr lang="en-US" altLang="zh-CN" sz="1800" kern="100" dirty="0">
                <a:effectLst/>
                <a:latin typeface="Times New Roman" panose="02020603050405020304" pitchFamily="18" charset="0"/>
                <a:ea typeface="宋体" panose="02010600030101010101" pitchFamily="2" charset="-122"/>
              </a:rPr>
              <a:t>400 </a:t>
            </a:r>
            <a:r>
              <a:rPr lang="en-US" altLang="zh-CN" sz="1800" kern="100" dirty="0" err="1">
                <a:effectLst/>
                <a:latin typeface="Times New Roman" panose="02020603050405020304" pitchFamily="18" charset="0"/>
                <a:ea typeface="宋体" panose="02010600030101010101" pitchFamily="2" charset="-122"/>
              </a:rPr>
              <a:t>pA</a:t>
            </a:r>
            <a:r>
              <a:rPr lang="zh-CN" altLang="zh-CN" sz="1800" kern="100" dirty="0">
                <a:effectLst/>
                <a:latin typeface="Times New Roman" panose="02020603050405020304" pitchFamily="18" charset="0"/>
                <a:ea typeface="宋体" panose="02010600030101010101" pitchFamily="2" charset="-122"/>
              </a:rPr>
              <a:t>的电流，成功诱发了动作电位。但相比对照组，槲皮素处理组动作电位的频率和成功率显著下降，表明槲皮素抑制了动作电位的产生。</a:t>
            </a:r>
          </a:p>
          <a:p>
            <a:pPr indent="127000" algn="just"/>
            <a:r>
              <a:rPr lang="en-US" altLang="zh-CN" sz="1800" kern="100" dirty="0">
                <a:effectLst/>
                <a:latin typeface="Times New Roman" panose="02020603050405020304" pitchFamily="18" charset="0"/>
                <a:ea typeface="宋体" panose="02010600030101010101" pitchFamily="2" charset="-122"/>
              </a:rPr>
              <a:t> </a:t>
            </a:r>
            <a:r>
              <a:rPr lang="zh-CN" altLang="zh-CN" sz="1800" kern="100" dirty="0">
                <a:effectLst/>
                <a:latin typeface="Times New Roman" panose="02020603050405020304" pitchFamily="18" charset="0"/>
                <a:ea typeface="宋体" panose="02010600030101010101" pitchFamily="2" charset="-122"/>
              </a:rPr>
              <a:t>同时我们也比较了单个动作电位的波形特征，发现槲皮素能够提高动作电位的半宽，降低后超极化电压，但动作电位幅度和静息膜电位却无显著变化。</a:t>
            </a:r>
          </a:p>
          <a:p>
            <a:pPr indent="266700" algn="just"/>
            <a:r>
              <a:rPr lang="zh-CN" altLang="zh-CN" sz="1800" kern="100" dirty="0">
                <a:effectLst/>
                <a:latin typeface="Times New Roman" panose="02020603050405020304" pitchFamily="18" charset="0"/>
                <a:ea typeface="宋体" panose="02010600030101010101" pitchFamily="2" charset="-122"/>
              </a:rPr>
              <a:t>综上结果表明，槲皮素可以增加动作电位的阈值，显著降低动作电位的成功率，并且由于不应期的存在，槲皮素可通过增加动作电位的半宽，抑制动作电位的频率，进而达到对突触传递的调控，抑制神经过度兴奋，起到神经保护作用。</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indent="127000" algn="just"/>
            <a:r>
              <a:rPr lang="zh-CN" altLang="zh-CN" sz="1800" kern="100" dirty="0">
                <a:effectLst/>
                <a:latin typeface="Times New Roman" panose="02020603050405020304" pitchFamily="18" charset="0"/>
                <a:ea typeface="宋体" panose="02010600030101010101" pitchFamily="2" charset="-122"/>
              </a:rPr>
              <a:t>最后，我们利用双极电极在花萼状突触轴突给予</a:t>
            </a:r>
            <a:r>
              <a:rPr lang="en-US" altLang="zh-CN" sz="1800" kern="100" dirty="0">
                <a:effectLst/>
                <a:latin typeface="Times New Roman" panose="02020603050405020304" pitchFamily="18" charset="0"/>
                <a:ea typeface="宋体" panose="02010600030101010101" pitchFamily="2" charset="-122"/>
              </a:rPr>
              <a:t>40</a:t>
            </a:r>
            <a:r>
              <a:rPr lang="zh-CN" altLang="zh-CN" sz="1800" kern="100" dirty="0">
                <a:effectLst/>
                <a:latin typeface="Times New Roman" panose="02020603050405020304" pitchFamily="18" charset="0"/>
                <a:ea typeface="宋体" panose="02010600030101010101" pitchFamily="2" charset="-122"/>
              </a:rPr>
              <a:t>个不同频率的纤维刺激，在突触后记录突触后电流，探究槲皮素对突触可塑性的影响。</a:t>
            </a:r>
          </a:p>
          <a:p>
            <a:pPr indent="266700" algn="just"/>
            <a:r>
              <a:rPr lang="zh-CN" altLang="zh-CN" sz="1800" kern="100" dirty="0">
                <a:effectLst/>
                <a:latin typeface="Times New Roman" panose="02020603050405020304" pitchFamily="18" charset="0"/>
                <a:ea typeface="宋体" panose="02010600030101010101" pitchFamily="2" charset="-122"/>
              </a:rPr>
              <a:t>纤维刺激后的突触后电流所表现的一种快速衰减现象，称为</a:t>
            </a:r>
            <a:r>
              <a:rPr lang="en-US" altLang="zh-CN" sz="1800" kern="100" dirty="0">
                <a:effectLst/>
                <a:latin typeface="Times New Roman" panose="02020603050405020304" pitchFamily="18" charset="0"/>
                <a:ea typeface="宋体" panose="02010600030101010101" pitchFamily="2" charset="-122"/>
              </a:rPr>
              <a:t>STD</a:t>
            </a:r>
            <a:r>
              <a:rPr lang="zh-CN" altLang="zh-CN" sz="1800" kern="100" dirty="0">
                <a:effectLst/>
                <a:latin typeface="Times New Roman" panose="02020603050405020304" pitchFamily="18" charset="0"/>
                <a:ea typeface="宋体" panose="02010600030101010101" pitchFamily="2" charset="-122"/>
              </a:rPr>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indent="266700" algn="just"/>
            <a:r>
              <a:rPr lang="zh-CN" altLang="zh-CN" sz="1800" kern="100" dirty="0">
                <a:effectLst/>
                <a:latin typeface="Times New Roman" panose="02020603050405020304" pitchFamily="18" charset="0"/>
                <a:ea typeface="宋体" panose="02010600030101010101" pitchFamily="2" charset="-122"/>
              </a:rPr>
              <a:t>首先我们可以看到，在</a:t>
            </a:r>
            <a:r>
              <a:rPr lang="en-US" altLang="zh-CN" sz="1800" kern="100" dirty="0">
                <a:effectLst/>
                <a:latin typeface="Times New Roman" panose="02020603050405020304" pitchFamily="18" charset="0"/>
                <a:ea typeface="宋体" panose="02010600030101010101" pitchFamily="2" charset="-122"/>
              </a:rPr>
              <a:t>5 Hz</a:t>
            </a:r>
            <a:r>
              <a:rPr lang="zh-CN" altLang="zh-CN" sz="1800" kern="100" dirty="0">
                <a:effectLst/>
                <a:latin typeface="Times New Roman" panose="02020603050405020304" pitchFamily="18" charset="0"/>
                <a:ea typeface="宋体" panose="02010600030101010101" pitchFamily="2" charset="-122"/>
              </a:rPr>
              <a:t>的低频刺激下，</a:t>
            </a:r>
            <a:r>
              <a:rPr lang="en-US" altLang="zh-CN" sz="1800" kern="100" dirty="0">
                <a:effectLst/>
                <a:latin typeface="Times New Roman" panose="02020603050405020304" pitchFamily="18" charset="0"/>
                <a:ea typeface="宋体" panose="02010600030101010101" pitchFamily="2" charset="-122"/>
              </a:rPr>
              <a:t>EPSC</a:t>
            </a:r>
            <a:r>
              <a:rPr lang="zh-CN" altLang="zh-CN" sz="1800" kern="100" dirty="0">
                <a:effectLst/>
                <a:latin typeface="Times New Roman" panose="02020603050405020304" pitchFamily="18" charset="0"/>
                <a:ea typeface="宋体" panose="02010600030101010101" pitchFamily="2" charset="-122"/>
              </a:rPr>
              <a:t>的幅度迅速下降至稳态水平，但槲皮素处理组的</a:t>
            </a:r>
            <a:r>
              <a:rPr lang="en-US" altLang="zh-CN" sz="1800" kern="100" dirty="0">
                <a:effectLst/>
                <a:latin typeface="Times New Roman" panose="02020603050405020304" pitchFamily="18" charset="0"/>
                <a:ea typeface="宋体" panose="02010600030101010101" pitchFamily="2" charset="-122"/>
              </a:rPr>
              <a:t>STD</a:t>
            </a:r>
            <a:r>
              <a:rPr lang="zh-CN" altLang="zh-CN" sz="1800" kern="100" dirty="0">
                <a:effectLst/>
                <a:latin typeface="Times New Roman" panose="02020603050405020304" pitchFamily="18" charset="0"/>
                <a:ea typeface="宋体" panose="02010600030101010101" pitchFamily="2" charset="-122"/>
              </a:rPr>
              <a:t>抑制水平与对照组无显著差别。</a:t>
            </a:r>
          </a:p>
          <a:p>
            <a:pPr indent="266700" algn="just"/>
            <a:r>
              <a:rPr lang="zh-CN" altLang="zh-CN" sz="1800" kern="100" dirty="0">
                <a:effectLst/>
                <a:latin typeface="Times New Roman" panose="02020603050405020304" pitchFamily="18" charset="0"/>
                <a:ea typeface="宋体" panose="02010600030101010101" pitchFamily="2" charset="-122"/>
              </a:rPr>
              <a:t>然而在更高的刺激频率下，如</a:t>
            </a:r>
            <a:r>
              <a:rPr lang="en-US" altLang="zh-CN" sz="1800" kern="100" dirty="0">
                <a:effectLst/>
                <a:latin typeface="Times New Roman" panose="02020603050405020304" pitchFamily="18" charset="0"/>
                <a:ea typeface="宋体" panose="02010600030101010101" pitchFamily="2" charset="-122"/>
              </a:rPr>
              <a:t>50-200 Hz</a:t>
            </a:r>
            <a:r>
              <a:rPr lang="zh-CN" altLang="zh-CN" sz="1800" kern="100" dirty="0">
                <a:effectLst/>
                <a:latin typeface="Times New Roman" panose="02020603050405020304" pitchFamily="18" charset="0"/>
                <a:ea typeface="宋体" panose="02010600030101010101" pitchFamily="2" charset="-122"/>
              </a:rPr>
              <a:t>，槲皮素处理组的</a:t>
            </a:r>
            <a:r>
              <a:rPr lang="en-US" altLang="zh-CN" sz="1800" kern="100" dirty="0">
                <a:effectLst/>
                <a:latin typeface="Times New Roman" panose="02020603050405020304" pitchFamily="18" charset="0"/>
                <a:ea typeface="宋体" panose="02010600030101010101" pitchFamily="2" charset="-122"/>
              </a:rPr>
              <a:t>STD</a:t>
            </a:r>
            <a:r>
              <a:rPr lang="zh-CN" altLang="zh-CN" sz="1800" kern="100" dirty="0">
                <a:effectLst/>
                <a:latin typeface="Times New Roman" panose="02020603050405020304" pitchFamily="18" charset="0"/>
                <a:ea typeface="宋体" panose="02010600030101010101" pitchFamily="2" charset="-122"/>
              </a:rPr>
              <a:t>抑制水平显著增强。</a:t>
            </a:r>
            <a:endParaRPr lang="en-US" altLang="zh-CN" sz="1800" kern="100" dirty="0">
              <a:effectLst/>
              <a:latin typeface="Times New Roman" panose="02020603050405020304" pitchFamily="18" charset="0"/>
              <a:ea typeface="宋体" panose="02010600030101010101" pitchFamily="2" charset="-122"/>
            </a:endParaRPr>
          </a:p>
          <a:p>
            <a:pPr indent="266700" algn="just"/>
            <a:r>
              <a:rPr lang="zh-CN" altLang="zh-CN" sz="1800" kern="100" dirty="0">
                <a:effectLst/>
                <a:latin typeface="Times New Roman" panose="02020603050405020304" pitchFamily="18" charset="0"/>
                <a:ea typeface="宋体" panose="02010600030101010101" pitchFamily="2" charset="-122"/>
              </a:rPr>
              <a:t>表明在高频刺激下，槲皮素可通过增强</a:t>
            </a:r>
            <a:r>
              <a:rPr lang="en-US" altLang="zh-CN" sz="1800" kern="100" dirty="0">
                <a:effectLst/>
                <a:latin typeface="Times New Roman" panose="02020603050405020304" pitchFamily="18" charset="0"/>
                <a:ea typeface="宋体" panose="02010600030101010101" pitchFamily="2" charset="-122"/>
              </a:rPr>
              <a:t>STD</a:t>
            </a:r>
            <a:r>
              <a:rPr lang="zh-CN" altLang="zh-CN" sz="1800" kern="100" dirty="0">
                <a:effectLst/>
                <a:latin typeface="Times New Roman" panose="02020603050405020304" pitchFamily="18" charset="0"/>
                <a:ea typeface="宋体" panose="02010600030101010101" pitchFamily="2" charset="-122"/>
              </a:rPr>
              <a:t>，抑制</a:t>
            </a:r>
            <a:r>
              <a:rPr lang="en-US" altLang="zh-CN" sz="1800" kern="100" dirty="0">
                <a:effectLst/>
                <a:latin typeface="Times New Roman" panose="02020603050405020304" pitchFamily="18" charset="0"/>
                <a:ea typeface="宋体" panose="02010600030101010101" pitchFamily="2" charset="-122"/>
              </a:rPr>
              <a:t>EPSC</a:t>
            </a:r>
            <a:r>
              <a:rPr lang="zh-CN" altLang="zh-CN" sz="1800" kern="100" dirty="0">
                <a:effectLst/>
                <a:latin typeface="Times New Roman" panose="02020603050405020304" pitchFamily="18" charset="0"/>
                <a:ea typeface="宋体" panose="02010600030101010101" pitchFamily="2" charset="-122"/>
              </a:rPr>
              <a:t>的稳态水平，从而抑制突触传递，防止神经过度兴奋。</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indent="127000" algn="just"/>
            <a:r>
              <a:rPr lang="zh-CN" altLang="zh-CN" sz="1800" kern="100" dirty="0">
                <a:effectLst/>
                <a:latin typeface="Times New Roman" panose="02020603050405020304" pitchFamily="18" charset="0"/>
                <a:ea typeface="宋体" panose="02010600030101010101" pitchFamily="2" charset="-122"/>
              </a:rPr>
              <a:t>总而言之，我们从多个尺度研究了槲皮素对神经元突触传递的调控。</a:t>
            </a:r>
          </a:p>
          <a:p>
            <a:pPr indent="266700" algn="just"/>
            <a:r>
              <a:rPr lang="zh-CN" altLang="zh-CN" sz="1800" kern="100" dirty="0">
                <a:effectLst/>
                <a:latin typeface="Times New Roman" panose="02020603050405020304" pitchFamily="18" charset="0"/>
                <a:ea typeface="宋体" panose="02010600030101010101" pitchFamily="2" charset="-122"/>
              </a:rPr>
              <a:t>在突触后水平上，我们发现槲皮素对神经元自发</a:t>
            </a:r>
            <a:r>
              <a:rPr lang="en-US" altLang="zh-CN" sz="1800" kern="100" dirty="0" err="1">
                <a:effectLst/>
                <a:latin typeface="Times New Roman" panose="02020603050405020304" pitchFamily="18" charset="0"/>
                <a:ea typeface="宋体" panose="02010600030101010101" pitchFamily="2" charset="-122"/>
              </a:rPr>
              <a:t>mEPSC</a:t>
            </a:r>
            <a:r>
              <a:rPr lang="zh-CN" altLang="zh-CN" sz="1800" kern="100" dirty="0">
                <a:effectLst/>
                <a:latin typeface="Times New Roman" panose="02020603050405020304" pitchFamily="18" charset="0"/>
                <a:ea typeface="宋体" panose="02010600030101010101" pitchFamily="2" charset="-122"/>
              </a:rPr>
              <a:t>无显著影响；</a:t>
            </a:r>
          </a:p>
          <a:p>
            <a:pPr indent="266700" algn="just"/>
            <a:r>
              <a:rPr lang="zh-CN" altLang="zh-CN" sz="1800" kern="100" dirty="0">
                <a:effectLst/>
                <a:latin typeface="Times New Roman" panose="02020603050405020304" pitchFamily="18" charset="0"/>
                <a:ea typeface="宋体" panose="02010600030101010101" pitchFamily="2" charset="-122"/>
              </a:rPr>
              <a:t>而在突触前水平上，我们发现槲皮素能够降低神经元胞内钙水平，抑制突触前动作电位的过度发放等，降低突触传递的强度；</a:t>
            </a:r>
          </a:p>
          <a:p>
            <a:pPr indent="266700" algn="just"/>
            <a:r>
              <a:rPr lang="zh-CN" altLang="zh-CN" sz="1800" kern="100" dirty="0">
                <a:effectLst/>
                <a:latin typeface="Times New Roman" panose="02020603050405020304" pitchFamily="18" charset="0"/>
                <a:ea typeface="宋体" panose="02010600030101010101" pitchFamily="2" charset="-122"/>
              </a:rPr>
              <a:t>最后我们在突触可塑性方面也发现槲皮素可防止神经元在高频连续刺激下的过度兴奋，最终起到神经保护作用。</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indent="127000" algn="just"/>
            <a:r>
              <a:rPr lang="zh-CN" altLang="zh-CN" sz="1800" kern="100" dirty="0">
                <a:effectLst/>
                <a:latin typeface="Times New Roman" panose="02020603050405020304" pitchFamily="18" charset="0"/>
                <a:ea typeface="宋体" panose="02010600030101010101" pitchFamily="2" charset="-122"/>
              </a:rPr>
              <a:t>本项目的创新点在于，我们使用两种标本，充分阐明了槲皮素调控突触传递的突触前机制，并揭示了槲皮素通过调控突触可塑性抑制突触传递，进而产生神经保护作用的机制。</a:t>
            </a:r>
          </a:p>
          <a:p>
            <a:pPr indent="266700" algn="just"/>
            <a:r>
              <a:rPr lang="zh-CN" altLang="zh-CN" sz="1800" kern="100" dirty="0">
                <a:effectLst/>
                <a:latin typeface="Times New Roman" panose="02020603050405020304" pitchFamily="18" charset="0"/>
                <a:ea typeface="宋体" panose="02010600030101010101" pitchFamily="2" charset="-122"/>
              </a:rPr>
              <a:t>此外，本课题的研究结果，也为相关药用植物的神经调控机制研究和临床评估提供了有价值的参考。</a:t>
            </a:r>
          </a:p>
          <a:p>
            <a:pPr indent="266700" algn="just"/>
            <a:r>
              <a:rPr lang="zh-CN" altLang="zh-CN" sz="1800" kern="100" dirty="0">
                <a:effectLst/>
                <a:latin typeface="Times New Roman" panose="02020603050405020304" pitchFamily="18" charset="0"/>
                <a:ea typeface="宋体" panose="02010600030101010101" pitchFamily="2" charset="-122"/>
              </a:rPr>
              <a:t>由于钙成像结果暗示槲皮素可能会影响囊泡释放，因此后续我们希望进一步探究槲皮素对突触前囊泡循环的调控作用及其机制，并</a:t>
            </a:r>
            <a:r>
              <a:rPr lang="zh-CN" altLang="zh-CN" sz="1800" kern="100" dirty="0">
                <a:solidFill>
                  <a:srgbClr val="000000"/>
                </a:solidFill>
                <a:effectLst/>
                <a:latin typeface="Times New Roman" panose="02020603050405020304" pitchFamily="18" charset="0"/>
                <a:ea typeface="宋体" panose="02010600030101010101" pitchFamily="2" charset="-122"/>
              </a:rPr>
              <a:t>深入揭示槲皮素调控突触传递的分子生物学机制。</a:t>
            </a:r>
            <a:endParaRPr lang="zh-CN" altLang="zh-CN" sz="1800" kern="100" dirty="0">
              <a:effectLst/>
              <a:latin typeface="Times New Roman" panose="02020603050405020304" pitchFamily="18"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indent="266700" algn="just"/>
            <a:r>
              <a:rPr lang="zh-CN" altLang="zh-CN" sz="1800" kern="0" dirty="0">
                <a:effectLst/>
                <a:latin typeface="Times New Roman" panose="02020603050405020304" pitchFamily="18" charset="0"/>
                <a:ea typeface="宋体" panose="02010600030101010101" pitchFamily="2" charset="-122"/>
              </a:rPr>
              <a:t>最后谈谈我们的收获与体会。这次比赛，让我们经历了一次完整的科研过程，使我们逐步掌握了科学研究的基本思路与规范，也培养了我们积极向上的科研心态。</a:t>
            </a:r>
            <a:endParaRPr lang="zh-CN" altLang="zh-CN" sz="1800" kern="100" dirty="0">
              <a:effectLst/>
              <a:latin typeface="Times New Roman" panose="02020603050405020304" pitchFamily="18"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本次展示将从背景、路线和结果等六个部分进行。</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indent="127000" algn="just"/>
            <a:r>
              <a:rPr lang="zh-CN" altLang="zh-CN" sz="1800" kern="100" dirty="0">
                <a:effectLst/>
                <a:latin typeface="Times New Roman" panose="02020603050405020304" pitchFamily="18" charset="0"/>
                <a:ea typeface="宋体" panose="02010600030101010101" pitchFamily="2" charset="-122"/>
              </a:rPr>
              <a:t>那么以上就是我们本组展示的主要内容，感谢各位老师！</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indent="266700" algn="just"/>
            <a:r>
              <a:rPr lang="zh-CN" altLang="zh-CN" sz="1800" kern="100" dirty="0">
                <a:effectLst/>
                <a:latin typeface="Times New Roman" panose="02020603050405020304" pitchFamily="18" charset="0"/>
                <a:ea typeface="宋体" panose="02010600030101010101" pitchFamily="2" charset="-122"/>
              </a:rPr>
              <a:t>首先介绍本科课题的研究背景。槲皮素是当前各领域研究中的一类十分热门的天然化合物。它属于黄酮醇类，广泛存在于水果蔬菜和药用植物中。研究显示，槲皮素可穿过血脑屏障，发挥多种药理学作用，且能够抑制谷氨酸介导的兴奋性神经毒性，起到神经保护作用。</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indent="266700" algn="just"/>
            <a:r>
              <a:rPr lang="zh-CN" altLang="zh-CN" sz="1800" kern="100" dirty="0">
                <a:effectLst/>
                <a:latin typeface="Times New Roman" panose="02020603050405020304" pitchFamily="18" charset="0"/>
                <a:ea typeface="宋体" panose="02010600030101010101" pitchFamily="2" charset="-122"/>
              </a:rPr>
              <a:t>槲皮素的神经保护作用主要表现为对突触传递的调控。例如槲皮素可以降低小鼠前额叶皮质锥体神经元在电流刺激后的动作电位发放频率；减少大鼠视网膜神经节细胞中</a:t>
            </a:r>
            <a:r>
              <a:rPr lang="en-US" altLang="zh-CN" sz="1800" kern="100" dirty="0">
                <a:effectLst/>
                <a:latin typeface="Times New Roman" panose="02020603050405020304" pitchFamily="18" charset="0"/>
                <a:ea typeface="宋体" panose="02010600030101010101" pitchFamily="2" charset="-122"/>
              </a:rPr>
              <a:t>ON</a:t>
            </a:r>
            <a:r>
              <a:rPr lang="zh-CN" altLang="zh-CN" sz="1800" kern="100" dirty="0">
                <a:effectLst/>
                <a:latin typeface="Times New Roman" panose="02020603050405020304" pitchFamily="18" charset="0"/>
                <a:ea typeface="宋体" panose="02010600030101010101" pitchFamily="2" charset="-122"/>
              </a:rPr>
              <a:t>型和</a:t>
            </a:r>
            <a:r>
              <a:rPr lang="en-US" altLang="zh-CN" sz="1800" kern="100" dirty="0">
                <a:effectLst/>
                <a:latin typeface="Times New Roman" panose="02020603050405020304" pitchFamily="18" charset="0"/>
                <a:ea typeface="宋体" panose="02010600030101010101" pitchFamily="2" charset="-122"/>
              </a:rPr>
              <a:t>OFF</a:t>
            </a:r>
            <a:r>
              <a:rPr lang="zh-CN" altLang="zh-CN" sz="1800" kern="100" dirty="0">
                <a:effectLst/>
                <a:latin typeface="Times New Roman" panose="02020603050405020304" pitchFamily="18" charset="0"/>
                <a:ea typeface="宋体" panose="02010600030101010101" pitchFamily="2" charset="-122"/>
              </a:rPr>
              <a:t>型细胞微小兴奋性突触后电流的频率。</a:t>
            </a:r>
          </a:p>
          <a:p>
            <a:pPr indent="266700" algn="just"/>
            <a:r>
              <a:rPr lang="zh-CN" altLang="zh-CN" sz="1800" kern="100" dirty="0">
                <a:effectLst/>
                <a:latin typeface="Times New Roman" panose="02020603050405020304" pitchFamily="18" charset="0"/>
                <a:ea typeface="宋体" panose="02010600030101010101" pitchFamily="2" charset="-122"/>
              </a:rPr>
              <a:t>然而由于突触传递受到多种因素的调控，包括突触前和突触后，以及各种离子通道和突触后受体等，得到的实验结果可能出现互相矛盾。因此本课题的目标在于充分阐明槲皮素调控突触传递的具体机制</a:t>
            </a:r>
            <a:r>
              <a:rPr lang="zh-CN" altLang="zh-CN" sz="1800" kern="100" dirty="0">
                <a:solidFill>
                  <a:srgbClr val="000000"/>
                </a:solidFill>
                <a:effectLst/>
                <a:latin typeface="Times New Roman" panose="02020603050405020304" pitchFamily="18" charset="0"/>
                <a:ea typeface="宋体" panose="02010600030101010101" pitchFamily="2" charset="-122"/>
              </a:rPr>
              <a:t>。</a:t>
            </a:r>
            <a:endParaRPr lang="zh-CN" altLang="zh-CN" sz="1800" kern="100" dirty="0">
              <a:effectLst/>
              <a:latin typeface="Times New Roman" panose="02020603050405020304" pitchFamily="18"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indent="266700" algn="just"/>
            <a:r>
              <a:rPr lang="zh-CN" altLang="zh-CN" sz="1800" kern="100" dirty="0">
                <a:effectLst/>
                <a:latin typeface="Times New Roman" panose="02020603050405020304" pitchFamily="18" charset="0"/>
                <a:ea typeface="宋体" panose="02010600030101010101" pitchFamily="2" charset="-122"/>
              </a:rPr>
              <a:t>突触可塑性可直接调控突触传递的强度，分为短时程和长时程两种。短时程可塑性往往与细胞机制有关，如突触前的胞内钙离子浓度变化；而长时程可塑性则与新的蛋白质表达有关，这些蛋白可改变突触后的受体数量和特性。</a:t>
            </a:r>
          </a:p>
          <a:p>
            <a:pPr indent="266700" algn="just"/>
            <a:r>
              <a:rPr lang="zh-CN" altLang="zh-CN" sz="1800" kern="100" dirty="0">
                <a:effectLst/>
                <a:latin typeface="Times New Roman" panose="02020603050405020304" pitchFamily="18" charset="0"/>
                <a:ea typeface="宋体" panose="02010600030101010101" pitchFamily="2" charset="-122"/>
              </a:rPr>
              <a:t>可见，槲皮素的神经保护作用与突触传递的作用形式和突触可塑性的调控机制高度相关，但目前仍缺乏明确的实验结论。</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indent="266700" algn="just"/>
            <a:r>
              <a:rPr lang="zh-CN" altLang="zh-CN" sz="1800" kern="100" dirty="0">
                <a:effectLst/>
                <a:latin typeface="Times New Roman" panose="02020603050405020304" pitchFamily="18" charset="0"/>
                <a:ea typeface="宋体" panose="02010600030101010101" pitchFamily="2" charset="-122"/>
              </a:rPr>
              <a:t>因此，本课题重点关注了以下两个科学问题：槲皮素对中枢神经系统突触传递的调控机制和作用形式是什么？槲皮素是否能够调控突触可塑性，进而影响突触传递？</a:t>
            </a:r>
          </a:p>
          <a:p>
            <a:pPr indent="266700" algn="just"/>
            <a:r>
              <a:rPr lang="zh-CN" altLang="zh-CN" sz="1800" kern="100" dirty="0">
                <a:effectLst/>
                <a:latin typeface="Times New Roman" panose="02020603050405020304" pitchFamily="18" charset="0"/>
                <a:ea typeface="宋体" panose="02010600030101010101" pitchFamily="2" charset="-122"/>
              </a:rPr>
              <a:t>为研究上述科学问题，本课题采用了两个实验标本</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indent="266700" algn="just"/>
            <a:r>
              <a:rPr lang="zh-CN" altLang="zh-CN" sz="1800" kern="100" dirty="0">
                <a:effectLst/>
                <a:latin typeface="Times New Roman" panose="02020603050405020304" pitchFamily="18" charset="0"/>
                <a:ea typeface="宋体" panose="02010600030101010101" pitchFamily="2" charset="-122"/>
              </a:rPr>
              <a:t>其中之一为原代培养的大鼠海马神经元。</a:t>
            </a:r>
          </a:p>
          <a:p>
            <a:pPr indent="266700" algn="just"/>
            <a:r>
              <a:rPr lang="zh-CN" altLang="zh-CN" sz="1800" kern="100" dirty="0">
                <a:effectLst/>
                <a:latin typeface="Times New Roman" panose="02020603050405020304" pitchFamily="18" charset="0"/>
                <a:ea typeface="宋体" panose="02010600030101010101" pitchFamily="2" charset="-122"/>
              </a:rPr>
              <a:t>海马位于大脑内侧颞叶，与学习、记忆和认知关系密切。</a:t>
            </a:r>
          </a:p>
          <a:p>
            <a:pPr indent="266700" algn="just"/>
            <a:r>
              <a:rPr lang="zh-CN" altLang="zh-CN" sz="1800" kern="100" dirty="0">
                <a:effectLst/>
                <a:latin typeface="Times New Roman" panose="02020603050405020304" pitchFamily="18" charset="0"/>
                <a:ea typeface="宋体" panose="02010600030101010101" pitchFamily="2" charset="-122"/>
              </a:rPr>
              <a:t>海马神经元是神经研究中的一种传统神经元，具有常规突触传递所具备的特性，包括</a:t>
            </a:r>
            <a:r>
              <a:rPr lang="en-US" altLang="zh-CN" sz="1800" kern="100" dirty="0">
                <a:effectLst/>
                <a:latin typeface="Times New Roman" panose="02020603050405020304" pitchFamily="18" charset="0"/>
                <a:ea typeface="宋体" panose="02010600030101010101" pitchFamily="2" charset="-122"/>
              </a:rPr>
              <a:t>Na</a:t>
            </a:r>
            <a:r>
              <a:rPr lang="en-US" altLang="zh-CN" sz="1800" kern="100" baseline="30000" dirty="0">
                <a:effectLst/>
                <a:latin typeface="Times New Roman" panose="02020603050405020304" pitchFamily="18" charset="0"/>
                <a:ea typeface="宋体" panose="02010600030101010101" pitchFamily="2" charset="-122"/>
              </a:rPr>
              <a:t>+</a:t>
            </a:r>
            <a:r>
              <a:rPr lang="zh-CN" altLang="zh-CN" sz="1800" kern="100" dirty="0">
                <a:effectLst/>
                <a:latin typeface="Times New Roman" panose="02020603050405020304" pitchFamily="18" charset="0"/>
                <a:ea typeface="宋体" panose="02010600030101010101" pitchFamily="2" charset="-122"/>
              </a:rPr>
              <a:t>、</a:t>
            </a:r>
            <a:r>
              <a:rPr lang="en-US" altLang="zh-CN" sz="1800" kern="100" dirty="0">
                <a:effectLst/>
                <a:latin typeface="Times New Roman" panose="02020603050405020304" pitchFamily="18" charset="0"/>
                <a:ea typeface="宋体" panose="02010600030101010101" pitchFamily="2" charset="-122"/>
              </a:rPr>
              <a:t>K</a:t>
            </a:r>
            <a:r>
              <a:rPr lang="en-US" altLang="zh-CN" sz="1800" kern="100" baseline="30000" dirty="0">
                <a:effectLst/>
                <a:latin typeface="Times New Roman" panose="02020603050405020304" pitchFamily="18" charset="0"/>
                <a:ea typeface="宋体" panose="02010600030101010101" pitchFamily="2" charset="-122"/>
              </a:rPr>
              <a:t>+</a:t>
            </a:r>
            <a:r>
              <a:rPr lang="zh-CN" altLang="zh-CN" sz="1800" kern="100" dirty="0">
                <a:effectLst/>
                <a:latin typeface="Times New Roman" panose="02020603050405020304" pitchFamily="18" charset="0"/>
                <a:ea typeface="宋体" panose="02010600030101010101" pitchFamily="2" charset="-122"/>
              </a:rPr>
              <a:t>介导的动作电位和</a:t>
            </a:r>
            <a:r>
              <a:rPr lang="en-US" altLang="zh-CN" sz="1800" kern="100" dirty="0">
                <a:effectLst/>
                <a:latin typeface="Times New Roman" panose="02020603050405020304" pitchFamily="18" charset="0"/>
                <a:ea typeface="宋体" panose="02010600030101010101" pitchFamily="2" charset="-122"/>
              </a:rPr>
              <a:t>Ca</a:t>
            </a:r>
            <a:r>
              <a:rPr lang="en-US" altLang="zh-CN" sz="1800" kern="100" baseline="30000" dirty="0">
                <a:effectLst/>
                <a:latin typeface="Times New Roman" panose="02020603050405020304" pitchFamily="18" charset="0"/>
                <a:ea typeface="宋体" panose="02010600030101010101" pitchFamily="2" charset="-122"/>
              </a:rPr>
              <a:t>2+</a:t>
            </a:r>
            <a:r>
              <a:rPr lang="zh-CN" altLang="zh-CN" sz="1800" kern="100" dirty="0">
                <a:effectLst/>
                <a:latin typeface="Times New Roman" panose="02020603050405020304" pitchFamily="18" charset="0"/>
                <a:ea typeface="宋体" panose="02010600030101010101" pitchFamily="2" charset="-122"/>
              </a:rPr>
              <a:t>介导的囊泡释放等。</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indent="127000" algn="just"/>
            <a:r>
              <a:rPr lang="zh-CN" altLang="zh-CN" sz="1800" kern="100" dirty="0">
                <a:effectLst/>
                <a:latin typeface="Times New Roman" panose="02020603050405020304" pitchFamily="18" charset="0"/>
                <a:ea typeface="宋体" panose="02010600030101010101" pitchFamily="2" charset="-122"/>
              </a:rPr>
              <a:t>接下来是我们的研究结果。</a:t>
            </a:r>
          </a:p>
          <a:p>
            <a:pPr indent="127000" algn="just"/>
            <a:r>
              <a:rPr lang="en-US" altLang="zh-CN" sz="1800" kern="100" dirty="0">
                <a:effectLst/>
                <a:latin typeface="Times New Roman" panose="02020603050405020304" pitchFamily="18" charset="0"/>
                <a:ea typeface="宋体" panose="02010600030101010101" pitchFamily="2" charset="-122"/>
              </a:rPr>
              <a:t>	</a:t>
            </a:r>
            <a:r>
              <a:rPr lang="zh-CN" altLang="zh-CN" sz="1800" kern="100" dirty="0">
                <a:effectLst/>
                <a:latin typeface="Times New Roman" panose="02020603050405020304" pitchFamily="18" charset="0"/>
                <a:ea typeface="宋体" panose="02010600030101010101" pitchFamily="2" charset="-122"/>
              </a:rPr>
              <a:t>首先我们关注了槲皮素对突触传递的突触后调控机制。利用全细胞膜片钳在花萼状突触的突触后记录了</a:t>
            </a:r>
            <a:r>
              <a:rPr lang="en-US" altLang="zh-CN" sz="1800" kern="100" dirty="0" err="1">
                <a:effectLst/>
                <a:latin typeface="Times New Roman" panose="02020603050405020304" pitchFamily="18" charset="0"/>
                <a:ea typeface="宋体" panose="02010600030101010101" pitchFamily="2" charset="-122"/>
              </a:rPr>
              <a:t>mEPSC</a:t>
            </a:r>
            <a:r>
              <a:rPr lang="zh-CN" altLang="zh-CN" sz="1800" kern="100" dirty="0">
                <a:effectLst/>
                <a:latin typeface="Times New Roman" panose="02020603050405020304" pitchFamily="18" charset="0"/>
                <a:ea typeface="宋体" panose="02010600030101010101" pitchFamily="2" charset="-122"/>
              </a:rPr>
              <a:t>，用以反映突触后特性的改变。如图所示，左图是花萼状突触电压钳记录的示意图，右图是</a:t>
            </a:r>
            <a:r>
              <a:rPr lang="en-US" altLang="zh-CN" sz="1800" kern="100" dirty="0">
                <a:effectLst/>
                <a:latin typeface="Times New Roman" panose="02020603050405020304" pitchFamily="18" charset="0"/>
                <a:ea typeface="宋体" panose="02010600030101010101" pitchFamily="2" charset="-122"/>
              </a:rPr>
              <a:t>DIC</a:t>
            </a:r>
            <a:r>
              <a:rPr lang="zh-CN" altLang="zh-CN" sz="1800" kern="100" dirty="0">
                <a:effectLst/>
                <a:latin typeface="Times New Roman" panose="02020603050405020304" pitchFamily="18" charset="0"/>
                <a:ea typeface="宋体" panose="02010600030101010101" pitchFamily="2" charset="-122"/>
              </a:rPr>
              <a:t>下的实时照片。</a:t>
            </a:r>
          </a:p>
          <a:p>
            <a:pPr indent="266700" algn="just"/>
            <a:r>
              <a:rPr lang="zh-CN" altLang="zh-CN" sz="1800" kern="100" dirty="0">
                <a:effectLst/>
                <a:latin typeface="Times New Roman" panose="02020603050405020304" pitchFamily="18" charset="0"/>
                <a:ea typeface="宋体" panose="02010600030101010101" pitchFamily="2" charset="-122"/>
              </a:rPr>
              <a:t>在实验中，我们重点检测了</a:t>
            </a:r>
            <a:r>
              <a:rPr lang="en-US" altLang="zh-CN" sz="1800" kern="100" dirty="0">
                <a:effectLst/>
                <a:latin typeface="Times New Roman" panose="02020603050405020304" pitchFamily="18" charset="0"/>
                <a:ea typeface="宋体" panose="02010600030101010101" pitchFamily="2" charset="-122"/>
              </a:rPr>
              <a:t>10-250 </a:t>
            </a:r>
            <a:r>
              <a:rPr lang="en-US" altLang="zh-CN" sz="1800" kern="100" dirty="0" err="1">
                <a:effectLst/>
                <a:latin typeface="Times New Roman" panose="02020603050405020304" pitchFamily="18" charset="0"/>
                <a:ea typeface="宋体" panose="02010600030101010101" pitchFamily="2" charset="-122"/>
              </a:rPr>
              <a:t>μM</a:t>
            </a:r>
            <a:r>
              <a:rPr lang="zh-CN" altLang="zh-CN" sz="1800" kern="100" dirty="0">
                <a:effectLst/>
                <a:latin typeface="Times New Roman" panose="02020603050405020304" pitchFamily="18" charset="0"/>
                <a:ea typeface="宋体" panose="02010600030101010101" pitchFamily="2" charset="-122"/>
              </a:rPr>
              <a:t>的槲皮素浓度，这是其它研究中的常用浓度，且该浓度不影响神经元的形态与功能。结果发现，槲皮素对</a:t>
            </a:r>
            <a:r>
              <a:rPr lang="en-US" altLang="zh-CN" sz="1800" kern="100" dirty="0" err="1">
                <a:effectLst/>
                <a:latin typeface="Times New Roman" panose="02020603050405020304" pitchFamily="18" charset="0"/>
                <a:ea typeface="宋体" panose="02010600030101010101" pitchFamily="2" charset="-122"/>
              </a:rPr>
              <a:t>mEPSC</a:t>
            </a:r>
            <a:r>
              <a:rPr lang="zh-CN" altLang="zh-CN" sz="1800" kern="100" dirty="0">
                <a:effectLst/>
                <a:latin typeface="Times New Roman" panose="02020603050405020304" pitchFamily="18" charset="0"/>
                <a:ea typeface="宋体" panose="02010600030101010101" pitchFamily="2" charset="-122"/>
              </a:rPr>
              <a:t>的幅度和频率均没有显著影响。</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indent="127000" algn="just"/>
            <a:r>
              <a:rPr lang="zh-CN" altLang="zh-CN" sz="1800" kern="100" dirty="0">
                <a:effectLst/>
                <a:latin typeface="Times New Roman" panose="02020603050405020304" pitchFamily="18" charset="0"/>
                <a:ea typeface="宋体" panose="02010600030101010101" pitchFamily="2" charset="-122"/>
              </a:rPr>
              <a:t>基于上述实验标本，我们设计了如下技术路线。</a:t>
            </a:r>
          </a:p>
          <a:p>
            <a:pPr indent="266700" algn="just"/>
            <a:r>
              <a:rPr lang="zh-CN" altLang="zh-CN" sz="1800" kern="100" dirty="0">
                <a:effectLst/>
                <a:latin typeface="Times New Roman" panose="02020603050405020304" pitchFamily="18" charset="0"/>
                <a:ea typeface="宋体" panose="02010600030101010101" pitchFamily="2" charset="-122"/>
              </a:rPr>
              <a:t>首先利用全细胞膜片钳检测了槲皮素处理后花萼状突触的突触后自发兴奋性电流，探究了槲皮素的突触后作用机制。</a:t>
            </a:r>
          </a:p>
          <a:p>
            <a:pPr indent="266700" algn="just"/>
            <a:r>
              <a:rPr lang="zh-CN" altLang="zh-CN" sz="1800" kern="100" dirty="0">
                <a:effectLst/>
                <a:latin typeface="Times New Roman" panose="02020603050405020304" pitchFamily="18" charset="0"/>
                <a:ea typeface="宋体" panose="02010600030101010101" pitchFamily="2" charset="-122"/>
              </a:rPr>
              <a:t>在此基础上，由于动作电位直接触发了囊泡释放，随后引起了突触后电流，因此接下来我们重点关注了突触前的信号。在海马神经元中，我们通过钙成像和全细胞膜片钳分别检测了槲皮素对胞内钙以及动作电位诱发的影响；而在花萼状突触的突触前，则检测槲皮素对动作电位发放特性及其波形特征的调控。</a:t>
            </a:r>
          </a:p>
          <a:p>
            <a:pPr indent="266700" algn="just"/>
            <a:r>
              <a:rPr lang="zh-CN" altLang="zh-CN" sz="1800" kern="0" dirty="0">
                <a:effectLst/>
                <a:latin typeface="Times New Roman" panose="02020603050405020304" pitchFamily="18" charset="0"/>
                <a:ea typeface="宋体" panose="02010600030101010101" pitchFamily="2" charset="-122"/>
              </a:rPr>
              <a:t>最后，我们在花萼状突触诱导了短时程可塑性，探究槲皮素对</a:t>
            </a:r>
            <a:r>
              <a:rPr lang="en-US" altLang="zh-CN" sz="1800" kern="0" dirty="0">
                <a:effectLst/>
                <a:latin typeface="Times New Roman" panose="02020603050405020304" pitchFamily="18" charset="0"/>
                <a:ea typeface="宋体" panose="02010600030101010101" pitchFamily="2" charset="-122"/>
              </a:rPr>
              <a:t>STD</a:t>
            </a:r>
            <a:r>
              <a:rPr lang="zh-CN" altLang="zh-CN" sz="1800" kern="0" dirty="0">
                <a:effectLst/>
                <a:latin typeface="Times New Roman" panose="02020603050405020304" pitchFamily="18" charset="0"/>
                <a:ea typeface="宋体" panose="02010600030101010101" pitchFamily="2" charset="-122"/>
              </a:rPr>
              <a:t>的调控，阐明其对突触传递的影响。</a:t>
            </a:r>
            <a:endParaRPr lang="zh-CN" altLang="zh-CN" sz="1800" kern="100" dirty="0">
              <a:effectLst/>
              <a:latin typeface="Times New Roman" panose="02020603050405020304" pitchFamily="18"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57C86F7A-4C13-4512-9546-7A2E13DD49E4}" type="datetimeFigureOut">
              <a:rPr lang="zh-CN" altLang="en-US"/>
              <a:t>2023/8/10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46D5BE2B-728A-4539-B86A-F2CEE53DE51F}" type="slidenum">
              <a:rPr lang="zh-CN" altLang="en-US"/>
              <a:t>‹#›</a:t>
            </a:fld>
            <a:endParaRPr lang="zh-CN" alt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9C852424-72F4-440E-8E03-587598E5B119}" type="datetimeFigureOut">
              <a:rPr lang="zh-CN" altLang="en-US"/>
              <a:t>2023/8/10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07DF9EC1-C088-4DAC-AB69-D10F40584BD3}" type="slidenum">
              <a:rPr lang="zh-CN" altLang="en-US"/>
              <a:t>‹#›</a:t>
            </a:fld>
            <a:endParaRPr lang="zh-CN"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5F9EF9C9-4C84-4072-AFAA-D241A8D58A51}" type="datetimeFigureOut">
              <a:rPr lang="zh-CN" altLang="en-US"/>
              <a:t>2023/8/10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E90597D9-2D04-4C83-915B-79D3B5D496F9}" type="slidenum">
              <a:rPr lang="zh-CN" altLang="en-US"/>
              <a:t>‹#›</a:t>
            </a:fld>
            <a:endParaRPr lang="zh-CN"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C928C279-DE8B-468B-BC28-587297351CC5}" type="datetimeFigureOut">
              <a:rPr lang="zh-CN" altLang="en-US"/>
              <a:t>2023/8/10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5D58769B-FD91-4354-84DF-C542D236D279}" type="slidenum">
              <a:rPr lang="zh-CN" altLang="en-US"/>
              <a:t>‹#›</a:t>
            </a:fld>
            <a:endParaRPr lang="zh-CN"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E649DB7B-3909-433D-9621-020AC3631DB6}" type="datetimeFigureOut">
              <a:rPr lang="zh-CN" altLang="en-US"/>
              <a:t>2023/8/10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C02487E-DA75-40AD-AFB9-B7E667800914}" type="slidenum">
              <a:rPr lang="zh-CN" altLang="en-US"/>
              <a:t>‹#›</a:t>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357891DE-9EFB-436C-8098-DA346D61F734}" type="datetimeFigureOut">
              <a:rPr lang="zh-CN" altLang="en-US"/>
              <a:t>2023/8/10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C9019AB3-A56A-40DC-B315-4C9AF1D9AEF0}" type="slidenum">
              <a:rPr lang="zh-CN" altLang="en-US"/>
              <a:t>‹#›</a:t>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2588A4FD-48AA-4EB3-ADAB-90805DF574A9}" type="datetimeFigureOut">
              <a:rPr lang="zh-CN" altLang="en-US"/>
              <a:t>2023/8/10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0219823B-989B-4FE0-A31C-A45838B716C6}" type="slidenum">
              <a:rPr lang="zh-CN" altLang="en-US"/>
              <a:t>‹#›</a:t>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BCC83F5B-15CF-41AD-AAF7-C365C83FF08D}" type="datetimeFigureOut">
              <a:rPr lang="zh-CN" altLang="en-US"/>
              <a:t>2023/8/10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687C2566-FD93-41C5-8007-9C6D9D8DF86C}" type="slidenum">
              <a:rPr lang="zh-CN" altLang="en-US"/>
              <a:t>‹#›</a:t>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17F8473D-2D84-413D-97BD-015ADE628A5A}" type="datetimeFigureOut">
              <a:rPr lang="zh-CN" altLang="en-US"/>
              <a:t>2023/8/10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9D55DC8D-C4F0-4F0D-B826-92573808DA56}" type="slidenum">
              <a:rPr lang="zh-CN" altLang="en-US"/>
              <a:t>‹#›</a:t>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CFA7D9F-B4F6-4B7D-8D30-9FDE43AA2DD2}" type="datetimeFigureOut">
              <a:rPr lang="zh-CN" altLang="en-US"/>
              <a:t>2023/8/10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CCB07F97-2FC2-4714-850C-6700199D6194}" type="slidenum">
              <a:rPr lang="zh-CN" altLang="en-US"/>
              <a:t>‹#›</a:t>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DAE2CA6-8D79-400E-AD1E-56E3E0DA2BAA}" type="datetimeFigureOut">
              <a:rPr lang="zh-CN" altLang="en-US"/>
              <a:t>2023/8/10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84D9D1E1-5454-45C3-93DA-86C3DA9ECB48}" type="slidenum">
              <a:rPr lang="zh-CN" altLang="en-US"/>
              <a:t>‹#›</a:t>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583BA994-DBC0-4389-9AC3-50B67B3923E1}" type="datetimeFigureOut">
              <a:rPr lang="zh-CN" altLang="en-US"/>
              <a:t>2023/8/10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fld id="{DA430D88-0AE5-4EDA-BDD3-1B97B5FCD56A}"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image" Target="../media/image14.png"/><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notesSlide" Target="../notesSlides/notesSlide10.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slideLayout" Target="../slideLayouts/slideLayout7.xml"/><Relationship Id="rId5" Type="http://schemas.openxmlformats.org/officeDocument/2006/relationships/tags" Target="../tags/tag30.xml"/><Relationship Id="rId15" Type="http://schemas.openxmlformats.org/officeDocument/2006/relationships/image" Target="../media/image16.png"/><Relationship Id="rId10" Type="http://schemas.openxmlformats.org/officeDocument/2006/relationships/tags" Target="../tags/tag35.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notesSlide" Target="../notesSlides/notesSlide13.xml"/><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Layout" Target="../slideLayouts/slideLayout7.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20.jp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49.xml"/><Relationship Id="rId7" Type="http://schemas.openxmlformats.org/officeDocument/2006/relationships/notesSlide" Target="../notesSlides/notesSlide14.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Layout" Target="../slideLayouts/slideLayout7.xml"/><Relationship Id="rId5" Type="http://schemas.openxmlformats.org/officeDocument/2006/relationships/tags" Target="../tags/tag51.xml"/><Relationship Id="rId10" Type="http://schemas.openxmlformats.org/officeDocument/2006/relationships/image" Target="../media/image23.png"/><Relationship Id="rId4" Type="http://schemas.openxmlformats.org/officeDocument/2006/relationships/tags" Target="../tags/tag50.xml"/><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notesSlide" Target="../notesSlides/notesSlide15.xml"/><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slideLayout" Target="../slideLayouts/slideLayout7.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tags" Target="../tags/tag62.xml"/><Relationship Id="rId5" Type="http://schemas.openxmlformats.org/officeDocument/2006/relationships/tags" Target="../tags/tag56.xml"/><Relationship Id="rId15" Type="http://schemas.openxmlformats.org/officeDocument/2006/relationships/image" Target="../media/image25.png"/><Relationship Id="rId10" Type="http://schemas.openxmlformats.org/officeDocument/2006/relationships/tags" Target="../tags/tag61.xml"/><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image" Target="../media/image24.jpe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65.xml"/><Relationship Id="rId7" Type="http://schemas.openxmlformats.org/officeDocument/2006/relationships/slideLayout" Target="../slideLayouts/slideLayout7.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11" Type="http://schemas.microsoft.com/office/2007/relationships/hdphoto" Target="../media/hdphoto2.wdp"/><Relationship Id="rId5" Type="http://schemas.openxmlformats.org/officeDocument/2006/relationships/tags" Target="../tags/tag67.xml"/><Relationship Id="rId10" Type="http://schemas.openxmlformats.org/officeDocument/2006/relationships/image" Target="../media/image27.png"/><Relationship Id="rId4" Type="http://schemas.openxmlformats.org/officeDocument/2006/relationships/tags" Target="../tags/tag66.xml"/><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notesSlide" Target="../notesSlides/notesSlide18.xml"/><Relationship Id="rId5" Type="http://schemas.openxmlformats.org/officeDocument/2006/relationships/slideLayout" Target="../slideLayouts/slideLayout7.xml"/><Relationship Id="rId4" Type="http://schemas.openxmlformats.org/officeDocument/2006/relationships/tags" Target="../tags/tag72.xml"/></Relationships>
</file>

<file path=ppt/slides/_rels/slide19.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notesSlide" Target="../notesSlides/notesSlide19.xml"/><Relationship Id="rId5" Type="http://schemas.openxmlformats.org/officeDocument/2006/relationships/slideLayout" Target="../slideLayouts/slideLayout7.xml"/><Relationship Id="rId4" Type="http://schemas.openxmlformats.org/officeDocument/2006/relationships/tags" Target="../tags/tag7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7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image" Target="../media/image3.pn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notesSlide" Target="../notesSlides/notesSlide4.xml"/><Relationship Id="rId17" Type="http://schemas.openxmlformats.org/officeDocument/2006/relationships/image" Target="../media/image7.jpeg"/><Relationship Id="rId2" Type="http://schemas.openxmlformats.org/officeDocument/2006/relationships/tags" Target="../tags/tag4.xml"/><Relationship Id="rId16" Type="http://schemas.openxmlformats.org/officeDocument/2006/relationships/image" Target="../media/image6.jpe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slideLayout" Target="../slideLayouts/slideLayout7.xml"/><Relationship Id="rId5" Type="http://schemas.openxmlformats.org/officeDocument/2006/relationships/tags" Target="../tags/tag7.xml"/><Relationship Id="rId15" Type="http://schemas.openxmlformats.org/officeDocument/2006/relationships/image" Target="../media/image5.svg"/><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cell.com/current-biology/home"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4.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image" Target="../media/image12.jpeg"/><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notesSlide" Target="../notesSlides/notesSlide8.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slideLayout" Target="../slideLayouts/slideLayout7.xml"/><Relationship Id="rId5" Type="http://schemas.openxmlformats.org/officeDocument/2006/relationships/tags" Target="../tags/tag19.xml"/><Relationship Id="rId10" Type="http://schemas.openxmlformats.org/officeDocument/2006/relationships/tags" Target="../tags/tag24.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839595" y="2463800"/>
            <a:ext cx="8625205" cy="1938020"/>
          </a:xfrm>
          <a:prstGeom prst="rect">
            <a:avLst/>
          </a:prstGeom>
          <a:noFill/>
        </p:spPr>
        <p:txBody>
          <a:bodyPr wrap="square">
            <a:spAutoFit/>
          </a:bodyPr>
          <a:lstStyle/>
          <a:p>
            <a:pPr marL="0" indent="0" algn="ctr" eaLnBrk="1" fontAlgn="auto" latinLnBrk="0" hangingPunct="1">
              <a:lnSpc>
                <a:spcPct val="150000"/>
              </a:lnSpc>
              <a:spcBef>
                <a:spcPts val="0"/>
              </a:spcBef>
              <a:spcAft>
                <a:spcPts val="0"/>
              </a:spcAft>
              <a:defRPr/>
            </a:pPr>
            <a:r>
              <a:rPr lang="zh-CN" altLang="en-US" sz="4000" b="1" spc="300" dirty="0">
                <a:solidFill>
                  <a:srgbClr val="044875"/>
                </a:solidFill>
                <a:latin typeface="微软雅黑" panose="020B0503020204020204" pitchFamily="34" charset="-122"/>
                <a:ea typeface="微软雅黑" panose="020B0503020204020204" pitchFamily="34" charset="-122"/>
              </a:rPr>
              <a:t>槲皮素调控中枢神经系统突触传递及短时程可塑性的机制研究</a:t>
            </a:r>
          </a:p>
        </p:txBody>
      </p:sp>
      <p:sp>
        <p:nvSpPr>
          <p:cNvPr id="27" name="文本框 26"/>
          <p:cNvSpPr txBox="1">
            <a:spLocks noChangeArrowheads="1"/>
          </p:cNvSpPr>
          <p:nvPr/>
        </p:nvSpPr>
        <p:spPr bwMode="auto">
          <a:xfrm>
            <a:off x="4625339" y="6085522"/>
            <a:ext cx="290639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dirty="0">
                <a:latin typeface="微软雅黑" panose="020B0503020204020204" pitchFamily="34" charset="-122"/>
                <a:ea typeface="微软雅黑" panose="020B0503020204020204" pitchFamily="34" charset="-122"/>
              </a:rPr>
              <a:t>2023</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08</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17</a:t>
            </a:r>
            <a:r>
              <a:rPr lang="zh-CN" altLang="en-US" sz="2000" dirty="0">
                <a:latin typeface="微软雅黑" panose="020B0503020204020204" pitchFamily="34" charset="-122"/>
                <a:ea typeface="微软雅黑" panose="020B0503020204020204" pitchFamily="34" charset="-122"/>
              </a:rPr>
              <a:t>日</a:t>
            </a:r>
            <a:endParaRPr lang="en-US" altLang="zh-CN" sz="2000" dirty="0">
              <a:latin typeface="微软雅黑" panose="020B0503020204020204" pitchFamily="34" charset="-122"/>
              <a:ea typeface="微软雅黑" panose="020B0503020204020204" pitchFamily="34" charset="-122"/>
            </a:endParaRPr>
          </a:p>
        </p:txBody>
      </p:sp>
      <p:sp>
        <p:nvSpPr>
          <p:cNvPr id="9" name="矩形 8"/>
          <p:cNvSpPr/>
          <p:nvPr/>
        </p:nvSpPr>
        <p:spPr>
          <a:xfrm>
            <a:off x="1600200" y="2257425"/>
            <a:ext cx="8956675" cy="2382838"/>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3" name="组合 42"/>
          <p:cNvGrpSpPr/>
          <p:nvPr/>
        </p:nvGrpSpPr>
        <p:grpSpPr bwMode="auto">
          <a:xfrm>
            <a:off x="10290175" y="4325938"/>
            <a:ext cx="1109663" cy="1130300"/>
            <a:chOff x="2666985" y="682103"/>
            <a:chExt cx="1109138" cy="1131217"/>
          </a:xfrm>
        </p:grpSpPr>
        <p:sp>
          <p:nvSpPr>
            <p:cNvPr id="40" name="矩形 39"/>
            <p:cNvSpPr/>
            <p:nvPr/>
          </p:nvSpPr>
          <p:spPr>
            <a:xfrm>
              <a:off x="2841527" y="858458"/>
              <a:ext cx="769574" cy="76897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 name="矩形 40"/>
            <p:cNvSpPr/>
            <p:nvPr/>
          </p:nvSpPr>
          <p:spPr>
            <a:xfrm>
              <a:off x="2666985" y="682103"/>
              <a:ext cx="558536" cy="5592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2" name="矩形 41"/>
            <p:cNvSpPr/>
            <p:nvPr/>
          </p:nvSpPr>
          <p:spPr>
            <a:xfrm>
              <a:off x="3217587" y="1254067"/>
              <a:ext cx="558536" cy="5592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4" name="组合 43"/>
          <p:cNvGrpSpPr/>
          <p:nvPr/>
        </p:nvGrpSpPr>
        <p:grpSpPr bwMode="auto">
          <a:xfrm>
            <a:off x="792163" y="1462088"/>
            <a:ext cx="1109662" cy="1131887"/>
            <a:chOff x="2666985" y="682103"/>
            <a:chExt cx="1109138" cy="1131217"/>
          </a:xfrm>
        </p:grpSpPr>
        <p:sp>
          <p:nvSpPr>
            <p:cNvPr id="45" name="矩形 44"/>
            <p:cNvSpPr/>
            <p:nvPr/>
          </p:nvSpPr>
          <p:spPr>
            <a:xfrm>
              <a:off x="2841528" y="858211"/>
              <a:ext cx="769573" cy="76948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6" name="矩形 45"/>
            <p:cNvSpPr/>
            <p:nvPr/>
          </p:nvSpPr>
          <p:spPr>
            <a:xfrm>
              <a:off x="2666985" y="682103"/>
              <a:ext cx="558536" cy="5584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7" name="矩形 46"/>
            <p:cNvSpPr/>
            <p:nvPr/>
          </p:nvSpPr>
          <p:spPr>
            <a:xfrm>
              <a:off x="3217587" y="1254851"/>
              <a:ext cx="558536" cy="5584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49" name="矩形 48"/>
          <p:cNvSpPr/>
          <p:nvPr/>
        </p:nvSpPr>
        <p:spPr>
          <a:xfrm>
            <a:off x="0" y="-12700"/>
            <a:ext cx="12192000" cy="3730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4" name="矩形 53"/>
          <p:cNvSpPr/>
          <p:nvPr/>
        </p:nvSpPr>
        <p:spPr>
          <a:xfrm>
            <a:off x="0" y="6523355"/>
            <a:ext cx="12191365" cy="33464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灯片编号占位符 3"/>
          <p:cNvSpPr>
            <a:spLocks noGrp="1"/>
          </p:cNvSpPr>
          <p:nvPr>
            <p:ph type="sldNum" sz="quarter" idx="12"/>
          </p:nvPr>
        </p:nvSpPr>
        <p:spPr>
          <a:xfrm>
            <a:off x="9448165" y="6505575"/>
            <a:ext cx="2743200" cy="365125"/>
          </a:xfrm>
        </p:spPr>
        <p:txBody>
          <a:bodyPr/>
          <a:lstStyle/>
          <a:p>
            <a:fld id="{9D55DC8D-C4F0-4F0D-B826-92573808DA56}" type="slidenum">
              <a:rPr lang="zh-CN" altLang="en-US">
                <a:solidFill>
                  <a:schemeClr val="bg1"/>
                </a:solidFill>
              </a:rPr>
              <a:t>1</a:t>
            </a:fld>
            <a:endParaRPr lang="zh-CN" altLang="en-US">
              <a:solidFill>
                <a:schemeClr val="bg1"/>
              </a:solidFill>
            </a:endParaRPr>
          </a:p>
        </p:txBody>
      </p:sp>
      <p:sp>
        <p:nvSpPr>
          <p:cNvPr id="5125" name="矩形 6"/>
          <p:cNvSpPr>
            <a:spLocks noChangeArrowheads="1"/>
          </p:cNvSpPr>
          <p:nvPr>
            <p:custDataLst>
              <p:tags r:id="rId1"/>
            </p:custDataLst>
          </p:nvPr>
        </p:nvSpPr>
        <p:spPr bwMode="auto">
          <a:xfrm>
            <a:off x="3701256" y="1715137"/>
            <a:ext cx="49641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400" dirty="0">
                <a:latin typeface="Times New Roman" panose="02020603050405020304" charset="0"/>
                <a:cs typeface="Times New Roman" panose="02020603050405020304" charset="0"/>
              </a:rPr>
              <a:t>第八届</a:t>
            </a:r>
            <a:r>
              <a:rPr lang="en-US" altLang="zh-CN" sz="2400" dirty="0">
                <a:latin typeface="Times New Roman" panose="02020603050405020304" charset="0"/>
                <a:cs typeface="Times New Roman" panose="02020603050405020304" charset="0"/>
              </a:rPr>
              <a:t> </a:t>
            </a:r>
            <a:r>
              <a:rPr lang="zh-CN" altLang="en-US" sz="2400" dirty="0">
                <a:latin typeface="Times New Roman" panose="02020603050405020304" charset="0"/>
                <a:cs typeface="Times New Roman" panose="02020603050405020304" charset="0"/>
              </a:rPr>
              <a:t>全国大学生生命科学竞赛</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3810000" y="254000"/>
            <a:ext cx="83820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p:nvPr/>
        </p:nvGrpSpPr>
        <p:grpSpPr bwMode="auto">
          <a:xfrm>
            <a:off x="550863" y="82550"/>
            <a:ext cx="3541712" cy="583565"/>
            <a:chOff x="551544" y="82976"/>
            <a:chExt cx="3540396" cy="582556"/>
          </a:xfrm>
        </p:grpSpPr>
        <p:sp>
          <p:nvSpPr>
            <p:cNvPr id="6170" name="文本框 4"/>
            <p:cNvSpPr txBox="1">
              <a:spLocks noChangeArrowheads="1"/>
            </p:cNvSpPr>
            <p:nvPr/>
          </p:nvSpPr>
          <p:spPr bwMode="auto">
            <a:xfrm>
              <a:off x="800100" y="111278"/>
              <a:ext cx="3291840" cy="52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dirty="0">
                  <a:solidFill>
                    <a:srgbClr val="044875"/>
                  </a:solidFill>
                  <a:latin typeface="微软雅黑" panose="020B0503020204020204" pitchFamily="34" charset="-122"/>
                  <a:ea typeface="微软雅黑" panose="020B0503020204020204" pitchFamily="34" charset="-122"/>
                </a:rPr>
                <a:t>研究结果</a:t>
              </a:r>
            </a:p>
          </p:txBody>
        </p:sp>
        <p:sp>
          <p:nvSpPr>
            <p:cNvPr id="6" name="文本框 5"/>
            <p:cNvSpPr txBox="1"/>
            <p:nvPr/>
          </p:nvSpPr>
          <p:spPr>
            <a:xfrm>
              <a:off x="551544" y="82976"/>
              <a:ext cx="723631" cy="582556"/>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03</a:t>
              </a:r>
              <a:endParaRPr lang="zh-CN" altLang="en-US" sz="3200" dirty="0">
                <a:solidFill>
                  <a:schemeClr val="bg2">
                    <a:lumMod val="25000"/>
                  </a:schemeClr>
                </a:solidFill>
                <a:latin typeface="Impact" panose="020B0806030902050204" pitchFamily="34" charset="0"/>
                <a:ea typeface="+mn-ea"/>
              </a:endParaRPr>
            </a:p>
          </p:txBody>
        </p:sp>
      </p:grpSp>
      <p:sp>
        <p:nvSpPr>
          <p:cNvPr id="8" name="矩形 7"/>
          <p:cNvSpPr/>
          <p:nvPr/>
        </p:nvSpPr>
        <p:spPr>
          <a:xfrm>
            <a:off x="0" y="6621780"/>
            <a:ext cx="12191365" cy="23622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灯片编号占位符 18"/>
          <p:cNvSpPr>
            <a:spLocks noGrp="1"/>
          </p:cNvSpPr>
          <p:nvPr>
            <p:ph type="sldNum" sz="quarter" idx="12"/>
          </p:nvPr>
        </p:nvSpPr>
        <p:spPr>
          <a:xfrm>
            <a:off x="9448800" y="6557010"/>
            <a:ext cx="2743200" cy="365125"/>
          </a:xfrm>
        </p:spPr>
        <p:txBody>
          <a:bodyPr/>
          <a:lstStyle/>
          <a:p>
            <a:fld id="{9D55DC8D-C4F0-4F0D-B826-92573808DA56}" type="slidenum">
              <a:rPr lang="zh-CN" altLang="en-US">
                <a:solidFill>
                  <a:schemeClr val="bg1"/>
                </a:solidFill>
              </a:rPr>
              <a:t>10</a:t>
            </a:fld>
            <a:endParaRPr lang="zh-CN" altLang="en-US">
              <a:solidFill>
                <a:schemeClr val="bg1"/>
              </a:solidFill>
            </a:endParaRPr>
          </a:p>
        </p:txBody>
      </p:sp>
      <p:sp>
        <p:nvSpPr>
          <p:cNvPr id="34" name="文本框 53"/>
          <p:cNvSpPr txBox="1">
            <a:spLocks noChangeArrowheads="1"/>
          </p:cNvSpPr>
          <p:nvPr/>
        </p:nvSpPr>
        <p:spPr bwMode="auto">
          <a:xfrm>
            <a:off x="304800" y="661221"/>
            <a:ext cx="6532880" cy="58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457200" indent="-457200" eaLnBrk="1" latinLnBrk="0" hangingPunct="1">
              <a:lnSpc>
                <a:spcPct val="150000"/>
              </a:lnSpc>
              <a:buFont typeface="Wingdings" panose="05000000000000000000" charset="0"/>
              <a:buChar char="Ø"/>
            </a:pP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结果</a:t>
            </a:r>
            <a:r>
              <a:rPr lang="en-US" altLang="zh-CN" sz="2400" b="1" dirty="0">
                <a:latin typeface="微软雅黑" panose="020B0503020204020204" pitchFamily="34" charset="-122"/>
                <a:ea typeface="微软雅黑" panose="020B0503020204020204" pitchFamily="34" charset="-122"/>
                <a:cs typeface="Arial" panose="020B0604020202020204" pitchFamily="34" charset="0"/>
              </a:rPr>
              <a:t>1</a:t>
            </a: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：槲皮素对突触后 </a:t>
            </a:r>
            <a:r>
              <a:rPr lang="en-US" altLang="zh-CN" sz="2400" b="1" dirty="0" err="1">
                <a:latin typeface="微软雅黑" panose="020B0503020204020204" pitchFamily="34" charset="-122"/>
                <a:ea typeface="微软雅黑" panose="020B0503020204020204" pitchFamily="34" charset="-122"/>
                <a:cs typeface="Arial" panose="020B0604020202020204" pitchFamily="34" charset="0"/>
              </a:rPr>
              <a:t>mEPSC</a:t>
            </a:r>
            <a:r>
              <a:rPr lang="en-US" altLang="zh-CN" sz="2400" b="1" dirty="0">
                <a:latin typeface="微软雅黑" panose="020B0503020204020204" pitchFamily="34" charset="-122"/>
                <a:ea typeface="微软雅黑" panose="020B0503020204020204" pitchFamily="34" charset="-122"/>
                <a:cs typeface="Arial" panose="020B0604020202020204" pitchFamily="34" charset="0"/>
              </a:rPr>
              <a:t> </a:t>
            </a: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的调控</a:t>
            </a:r>
          </a:p>
        </p:txBody>
      </p:sp>
      <p:grpSp>
        <p:nvGrpSpPr>
          <p:cNvPr id="7" name="组合 6"/>
          <p:cNvGrpSpPr>
            <a:grpSpLocks noChangeAspect="1"/>
          </p:cNvGrpSpPr>
          <p:nvPr/>
        </p:nvGrpSpPr>
        <p:grpSpPr>
          <a:xfrm>
            <a:off x="7252897" y="632870"/>
            <a:ext cx="4339331" cy="5037218"/>
            <a:chOff x="7175473" y="771806"/>
            <a:chExt cx="4078605" cy="4734560"/>
          </a:xfrm>
        </p:grpSpPr>
        <p:pic>
          <p:nvPicPr>
            <p:cNvPr id="89" name="图片 88"/>
            <p:cNvPicPr>
              <a:picLocks noChangeAspect="1"/>
            </p:cNvPicPr>
            <p:nvPr/>
          </p:nvPicPr>
          <p:blipFill rotWithShape="1">
            <a:blip r:embed="rId13" cstate="print">
              <a:extLst>
                <a:ext uri="{28A0092B-C50C-407E-A947-70E740481C1C}">
                  <a14:useLocalDpi xmlns:a14="http://schemas.microsoft.com/office/drawing/2010/main" val="0"/>
                </a:ext>
              </a:extLst>
            </a:blip>
            <a:srcRect r="47909"/>
            <a:stretch>
              <a:fillRect/>
            </a:stretch>
          </p:blipFill>
          <p:spPr bwMode="auto">
            <a:xfrm>
              <a:off x="7388198" y="771806"/>
              <a:ext cx="3865880" cy="1997710"/>
            </a:xfrm>
            <a:prstGeom prst="rect">
              <a:avLst/>
            </a:prstGeom>
            <a:noFill/>
            <a:ln>
              <a:noFill/>
            </a:ln>
          </p:spPr>
        </p:pic>
        <p:pic>
          <p:nvPicPr>
            <p:cNvPr id="96" name="图片 95"/>
            <p:cNvPicPr>
              <a:picLocks noChangeAspect="1"/>
            </p:cNvPicPr>
            <p:nvPr/>
          </p:nvPicPr>
          <p:blipFill rotWithShape="1">
            <a:blip r:embed="rId13" cstate="print">
              <a:extLst>
                <a:ext uri="{28A0092B-C50C-407E-A947-70E740481C1C}">
                  <a14:useLocalDpi xmlns:a14="http://schemas.microsoft.com/office/drawing/2010/main" val="0"/>
                </a:ext>
              </a:extLst>
            </a:blip>
            <a:srcRect l="51097"/>
            <a:stretch>
              <a:fillRect/>
            </a:stretch>
          </p:blipFill>
          <p:spPr bwMode="auto">
            <a:xfrm>
              <a:off x="7175473" y="2807616"/>
              <a:ext cx="3803015" cy="2092960"/>
            </a:xfrm>
            <a:prstGeom prst="rect">
              <a:avLst/>
            </a:prstGeom>
            <a:noFill/>
            <a:ln>
              <a:noFill/>
            </a:ln>
          </p:spPr>
        </p:pic>
        <p:sp>
          <p:nvSpPr>
            <p:cNvPr id="121" name="TextBox 20"/>
            <p:cNvSpPr txBox="1">
              <a:spLocks noChangeArrowheads="1"/>
            </p:cNvSpPr>
            <p:nvPr/>
          </p:nvSpPr>
          <p:spPr bwMode="auto">
            <a:xfrm>
              <a:off x="7387563" y="5199661"/>
              <a:ext cx="370586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a:lnSpc>
                  <a:spcPct val="100000"/>
                </a:lnSpc>
                <a:spcBef>
                  <a:spcPct val="0"/>
                </a:spcBef>
                <a:buFontTx/>
                <a:buNone/>
              </a:pPr>
              <a:r>
                <a:rPr lang="zh-CN" altLang="en-US" sz="1400" dirty="0">
                  <a:latin typeface="微软雅黑" panose="020B0503020204020204" pitchFamily="34" charset="-122"/>
                </a:rPr>
                <a:t>图</a:t>
              </a:r>
              <a:r>
                <a:rPr lang="en-US" altLang="zh-CN" sz="1400" dirty="0">
                  <a:latin typeface="微软雅黑" panose="020B0503020204020204" pitchFamily="34" charset="-122"/>
                </a:rPr>
                <a:t>2 </a:t>
              </a:r>
              <a:r>
                <a:rPr lang="zh-CN" altLang="en-US" sz="1400" dirty="0">
                  <a:latin typeface="微软雅黑" panose="020B0503020204020204" pitchFamily="34" charset="-122"/>
                </a:rPr>
                <a:t>花萼状突触 </a:t>
              </a:r>
              <a:r>
                <a:rPr lang="en-US" altLang="zh-CN" sz="1400" dirty="0" err="1">
                  <a:latin typeface="微软雅黑" panose="020B0503020204020204" pitchFamily="34" charset="-122"/>
                </a:rPr>
                <a:t>mEPSC</a:t>
              </a:r>
              <a:r>
                <a:rPr lang="en-US" altLang="zh-CN" sz="1400" dirty="0">
                  <a:latin typeface="微软雅黑" panose="020B0503020204020204" pitchFamily="34" charset="-122"/>
                </a:rPr>
                <a:t> </a:t>
              </a:r>
              <a:r>
                <a:rPr lang="zh-CN" altLang="en-US" sz="1400" dirty="0">
                  <a:latin typeface="微软雅黑" panose="020B0503020204020204" pitchFamily="34" charset="-122"/>
                </a:rPr>
                <a:t>的频率和幅度</a:t>
              </a:r>
            </a:p>
          </p:txBody>
        </p:sp>
      </p:grpSp>
      <p:sp>
        <p:nvSpPr>
          <p:cNvPr id="9" name="文本框 8"/>
          <p:cNvSpPr txBox="1"/>
          <p:nvPr/>
        </p:nvSpPr>
        <p:spPr>
          <a:xfrm>
            <a:off x="2719070" y="5887720"/>
            <a:ext cx="6547485" cy="398780"/>
          </a:xfrm>
          <a:prstGeom prst="rect">
            <a:avLst/>
          </a:prstGeom>
          <a:solidFill>
            <a:schemeClr val="bg2"/>
          </a:solidFill>
          <a:ln>
            <a:solidFill>
              <a:schemeClr val="tx1"/>
            </a:solidFill>
          </a:ln>
        </p:spPr>
        <p:txBody>
          <a:bodyPr wrap="square" rtlCol="0" anchor="ctr">
            <a:spAutoFit/>
          </a:bodyPr>
          <a:lstStyle/>
          <a:p>
            <a:pPr algn="ctr">
              <a:spcBef>
                <a:spcPts val="2000"/>
              </a:spcBef>
              <a:spcAft>
                <a:spcPts val="2000"/>
              </a:spcAft>
            </a:pPr>
            <a:r>
              <a:rPr lang="zh-CN" altLang="en-US" sz="2000" dirty="0">
                <a:latin typeface="微软雅黑" panose="020B0503020204020204" pitchFamily="34" charset="-122"/>
                <a:ea typeface="微软雅黑" panose="020B0503020204020204" pitchFamily="34" charset="-122"/>
                <a:cs typeface="Arial" panose="020B0604020202020204" pitchFamily="34" charset="0"/>
              </a:rPr>
              <a:t>槲皮素对花萼状突触 </a:t>
            </a:r>
            <a:r>
              <a:rPr lang="en-US" altLang="zh-CN" sz="2000" dirty="0" err="1">
                <a:latin typeface="微软雅黑" panose="020B0503020204020204" pitchFamily="34" charset="-122"/>
                <a:ea typeface="微软雅黑" panose="020B0503020204020204" pitchFamily="34" charset="-122"/>
                <a:cs typeface="Arial" panose="020B0604020202020204" pitchFamily="34" charset="0"/>
              </a:rPr>
              <a:t>mEPSC</a:t>
            </a:r>
            <a:r>
              <a:rPr lang="en-US" altLang="zh-CN" sz="2000" dirty="0">
                <a:latin typeface="微软雅黑" panose="020B0503020204020204" pitchFamily="34" charset="-122"/>
                <a:ea typeface="微软雅黑" panose="020B0503020204020204" pitchFamily="34" charset="-122"/>
                <a:cs typeface="Arial" panose="020B0604020202020204" pitchFamily="34" charset="0"/>
              </a:rPr>
              <a:t> </a:t>
            </a:r>
            <a:r>
              <a:rPr lang="zh-CN" altLang="en-US" sz="2000" dirty="0">
                <a:latin typeface="微软雅黑" panose="020B0503020204020204" pitchFamily="34" charset="-122"/>
                <a:ea typeface="微软雅黑" panose="020B0503020204020204" pitchFamily="34" charset="-122"/>
                <a:cs typeface="Arial" panose="020B0604020202020204" pitchFamily="34" charset="0"/>
              </a:rPr>
              <a:t>的</a:t>
            </a:r>
            <a:r>
              <a:rPr lang="zh-CN" altLang="en-US" sz="20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幅度和频率</a:t>
            </a:r>
            <a:r>
              <a:rPr lang="zh-CN" altLang="en-US"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没有显著影响</a:t>
            </a:r>
            <a:endParaRPr lang="en-US" altLang="zh-CN"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6" name="组合 35">
            <a:extLst>
              <a:ext uri="{FF2B5EF4-FFF2-40B4-BE49-F238E27FC236}">
                <a16:creationId xmlns:a16="http://schemas.microsoft.com/office/drawing/2014/main" id="{5FD58A59-2CA0-B751-8D21-DA9BB248E760}"/>
              </a:ext>
            </a:extLst>
          </p:cNvPr>
          <p:cNvGrpSpPr>
            <a:grpSpLocks noChangeAspect="1"/>
          </p:cNvGrpSpPr>
          <p:nvPr/>
        </p:nvGrpSpPr>
        <p:grpSpPr>
          <a:xfrm>
            <a:off x="700884" y="1914508"/>
            <a:ext cx="2060840" cy="2143061"/>
            <a:chOff x="4757617" y="2013737"/>
            <a:chExt cx="2950019" cy="3067716"/>
          </a:xfrm>
        </p:grpSpPr>
        <p:pic>
          <p:nvPicPr>
            <p:cNvPr id="32" name="图片 31">
              <a:extLst>
                <a:ext uri="{FF2B5EF4-FFF2-40B4-BE49-F238E27FC236}">
                  <a16:creationId xmlns:a16="http://schemas.microsoft.com/office/drawing/2014/main" id="{70D90E8C-5D3B-E639-2F2D-0D8EF7A42A67}"/>
                </a:ext>
              </a:extLst>
            </p:cNvPr>
            <p:cNvPicPr>
              <a:picLocks noChangeAspect="1"/>
            </p:cNvPicPr>
            <p:nvPr>
              <p:custDataLst>
                <p:tags r:id="rId9"/>
              </p:custDataLst>
            </p:nvPr>
          </p:nvPicPr>
          <p:blipFill rotWithShape="1">
            <a:blip r:embed="rId14" cstate="print">
              <a:extLst>
                <a:ext uri="{28A0092B-C50C-407E-A947-70E740481C1C}">
                  <a14:useLocalDpi xmlns:a14="http://schemas.microsoft.com/office/drawing/2010/main" val="0"/>
                </a:ext>
              </a:extLst>
            </a:blip>
            <a:srcRect r="21444"/>
            <a:stretch/>
          </p:blipFill>
          <p:spPr>
            <a:xfrm>
              <a:off x="4757617" y="2013737"/>
              <a:ext cx="2950019" cy="3067716"/>
            </a:xfrm>
            <a:prstGeom prst="rect">
              <a:avLst/>
            </a:prstGeom>
          </p:spPr>
        </p:pic>
        <p:sp>
          <p:nvSpPr>
            <p:cNvPr id="33" name="矩形 32">
              <a:extLst>
                <a:ext uri="{FF2B5EF4-FFF2-40B4-BE49-F238E27FC236}">
                  <a16:creationId xmlns:a16="http://schemas.microsoft.com/office/drawing/2014/main" id="{14D058C2-87BE-E8B5-24B6-63760986C9ED}"/>
                </a:ext>
              </a:extLst>
            </p:cNvPr>
            <p:cNvSpPr/>
            <p:nvPr/>
          </p:nvSpPr>
          <p:spPr>
            <a:xfrm>
              <a:off x="7041130" y="4428601"/>
              <a:ext cx="666504" cy="5657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 34">
              <a:extLst>
                <a:ext uri="{FF2B5EF4-FFF2-40B4-BE49-F238E27FC236}">
                  <a16:creationId xmlns:a16="http://schemas.microsoft.com/office/drawing/2014/main" id="{6D76E304-3065-DD1F-A39E-CD27C6EBA71B}"/>
                </a:ext>
              </a:extLst>
            </p:cNvPr>
            <p:cNvPicPr>
              <a:picLocks noChangeAspect="1"/>
            </p:cNvPicPr>
            <p:nvPr>
              <p:custDataLst>
                <p:tags r:id="rId10"/>
              </p:custDataLst>
            </p:nvPr>
          </p:nvPicPr>
          <p:blipFill rotWithShape="1">
            <a:blip r:embed="rId14" cstate="print">
              <a:extLst>
                <a:ext uri="{28A0092B-C50C-407E-A947-70E740481C1C}">
                  <a14:useLocalDpi xmlns:a14="http://schemas.microsoft.com/office/drawing/2010/main" val="0"/>
                </a:ext>
              </a:extLst>
            </a:blip>
            <a:srcRect l="62001" t="68579" r="31611" b="26213"/>
            <a:stretch/>
          </p:blipFill>
          <p:spPr>
            <a:xfrm rot="1319787">
              <a:off x="6909259" y="4326672"/>
              <a:ext cx="239850" cy="159747"/>
            </a:xfrm>
            <a:prstGeom prst="rect">
              <a:avLst/>
            </a:prstGeom>
          </p:spPr>
        </p:pic>
      </p:grpSp>
      <p:grpSp>
        <p:nvGrpSpPr>
          <p:cNvPr id="29" name="组合 28">
            <a:extLst>
              <a:ext uri="{FF2B5EF4-FFF2-40B4-BE49-F238E27FC236}">
                <a16:creationId xmlns:a16="http://schemas.microsoft.com/office/drawing/2014/main" id="{CE81262A-B359-308E-FE25-B64BA4817011}"/>
              </a:ext>
            </a:extLst>
          </p:cNvPr>
          <p:cNvGrpSpPr/>
          <p:nvPr/>
        </p:nvGrpSpPr>
        <p:grpSpPr>
          <a:xfrm>
            <a:off x="424180" y="1781181"/>
            <a:ext cx="5904230" cy="3272506"/>
            <a:chOff x="424180" y="1781181"/>
            <a:chExt cx="5904230" cy="3272506"/>
          </a:xfrm>
        </p:grpSpPr>
        <p:grpSp>
          <p:nvGrpSpPr>
            <p:cNvPr id="14" name="组合 13"/>
            <p:cNvGrpSpPr/>
            <p:nvPr/>
          </p:nvGrpSpPr>
          <p:grpSpPr>
            <a:xfrm>
              <a:off x="424180" y="1781181"/>
              <a:ext cx="5904230" cy="3272506"/>
              <a:chOff x="904" y="3092"/>
              <a:chExt cx="9298" cy="5154"/>
            </a:xfrm>
          </p:grpSpPr>
          <p:grpSp>
            <p:nvGrpSpPr>
              <p:cNvPr id="5" name="组合 4"/>
              <p:cNvGrpSpPr/>
              <p:nvPr/>
            </p:nvGrpSpPr>
            <p:grpSpPr>
              <a:xfrm>
                <a:off x="1488" y="3186"/>
                <a:ext cx="8714" cy="5060"/>
                <a:chOff x="1692092" y="1601095"/>
                <a:chExt cx="5189024" cy="2959382"/>
              </a:xfrm>
            </p:grpSpPr>
            <p:sp>
              <p:nvSpPr>
                <p:cNvPr id="111" name="TextBox 20"/>
                <p:cNvSpPr txBox="1">
                  <a:spLocks noChangeArrowheads="1"/>
                </p:cNvSpPr>
                <p:nvPr/>
              </p:nvSpPr>
              <p:spPr bwMode="auto">
                <a:xfrm>
                  <a:off x="1692092" y="3980214"/>
                  <a:ext cx="4607348" cy="58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marL="0" indent="0" algn="ctr" latinLnBrk="0">
                    <a:lnSpc>
                      <a:spcPct val="125000"/>
                    </a:lnSpc>
                    <a:spcBef>
                      <a:spcPct val="0"/>
                    </a:spcBef>
                    <a:buFontTx/>
                    <a:buNone/>
                  </a:pPr>
                  <a:r>
                    <a:rPr lang="zh-CN" altLang="en-US" sz="1400" dirty="0">
                      <a:latin typeface="微软雅黑" panose="020B0503020204020204" pitchFamily="34" charset="-122"/>
                    </a:rPr>
                    <a:t>图</a:t>
                  </a:r>
                  <a:r>
                    <a:rPr lang="en-US" altLang="zh-CN" sz="1400" dirty="0">
                      <a:latin typeface="微软雅黑" panose="020B0503020204020204" pitchFamily="34" charset="-122"/>
                    </a:rPr>
                    <a:t>1 </a:t>
                  </a:r>
                  <a:r>
                    <a:rPr lang="zh-CN" altLang="en-US" sz="1400" dirty="0">
                      <a:latin typeface="微软雅黑" panose="020B0503020204020204" pitchFamily="34" charset="-122"/>
                    </a:rPr>
                    <a:t>花萼状突触的卡通图，示意 </a:t>
                  </a:r>
                  <a:r>
                    <a:rPr lang="en-US" altLang="zh-CN" sz="1400" dirty="0" err="1">
                      <a:latin typeface="微软雅黑" panose="020B0503020204020204" pitchFamily="34" charset="-122"/>
                    </a:rPr>
                    <a:t>mEPSC</a:t>
                  </a:r>
                  <a:r>
                    <a:rPr lang="en-US" altLang="zh-CN" sz="1400" dirty="0">
                      <a:latin typeface="微软雅黑" panose="020B0503020204020204" pitchFamily="34" charset="-122"/>
                    </a:rPr>
                    <a:t> </a:t>
                  </a:r>
                  <a:r>
                    <a:rPr lang="zh-CN" altLang="en-US" sz="1400" dirty="0">
                      <a:latin typeface="微软雅黑" panose="020B0503020204020204" pitchFamily="34" charset="-122"/>
                    </a:rPr>
                    <a:t>的记录方式（左）</a:t>
                  </a:r>
                  <a:endParaRPr lang="en-US" altLang="zh-CN" sz="1400" dirty="0">
                    <a:latin typeface="微软雅黑" panose="020B0503020204020204" pitchFamily="34" charset="-122"/>
                  </a:endParaRPr>
                </a:p>
                <a:p>
                  <a:pPr marL="0" indent="0" algn="ctr" latinLnBrk="0">
                    <a:lnSpc>
                      <a:spcPct val="125000"/>
                    </a:lnSpc>
                    <a:spcBef>
                      <a:spcPct val="0"/>
                    </a:spcBef>
                    <a:buFontTx/>
                    <a:buNone/>
                  </a:pPr>
                  <a:r>
                    <a:rPr lang="en-US" altLang="zh-CN" sz="1400" dirty="0">
                      <a:latin typeface="微软雅黑" panose="020B0503020204020204" pitchFamily="34" charset="-122"/>
                    </a:rPr>
                    <a:t>微分干涉显微镜视野 (DIC) </a:t>
                  </a:r>
                  <a:r>
                    <a:rPr lang="zh-CN" altLang="en-US" sz="1400" dirty="0">
                      <a:latin typeface="微软雅黑" panose="020B0503020204020204" pitchFamily="34" charset="-122"/>
                    </a:rPr>
                    <a:t>下实时照片（右）</a:t>
                  </a:r>
                </a:p>
              </p:txBody>
            </p:sp>
            <p:pic>
              <p:nvPicPr>
                <p:cNvPr id="24" name="图片 23"/>
                <p:cNvPicPr>
                  <a:picLocks noChangeAspect="1"/>
                </p:cNvPicPr>
                <p:nvPr/>
              </p:nvPicPr>
              <p:blipFill>
                <a:blip r:embed="rId15"/>
                <a:srcRect r="11052"/>
                <a:stretch>
                  <a:fillRect/>
                </a:stretch>
              </p:blipFill>
              <p:spPr>
                <a:xfrm>
                  <a:off x="4747081" y="1601095"/>
                  <a:ext cx="2134035" cy="2055378"/>
                </a:xfrm>
                <a:prstGeom prst="rect">
                  <a:avLst/>
                </a:prstGeom>
              </p:spPr>
            </p:pic>
          </p:grpSp>
          <p:grpSp>
            <p:nvGrpSpPr>
              <p:cNvPr id="11" name="组合 10"/>
              <p:cNvGrpSpPr/>
              <p:nvPr/>
            </p:nvGrpSpPr>
            <p:grpSpPr>
              <a:xfrm>
                <a:off x="904" y="3092"/>
                <a:ext cx="4907" cy="3759"/>
                <a:chOff x="904" y="3092"/>
                <a:chExt cx="4907" cy="3759"/>
              </a:xfrm>
            </p:grpSpPr>
            <p:sp>
              <p:nvSpPr>
                <p:cNvPr id="13" name="文本框 12"/>
                <p:cNvSpPr txBox="1"/>
                <p:nvPr>
                  <p:custDataLst>
                    <p:tags r:id="rId5"/>
                  </p:custDataLst>
                </p:nvPr>
              </p:nvSpPr>
              <p:spPr>
                <a:xfrm>
                  <a:off x="904" y="4949"/>
                  <a:ext cx="1598" cy="955"/>
                </a:xfrm>
                <a:prstGeom prst="rect">
                  <a:avLst/>
                </a:prstGeom>
                <a:noFill/>
              </p:spPr>
              <p:txBody>
                <a:bodyPr wrap="square" rtlCol="0">
                  <a:spAutoFit/>
                </a:bodyPr>
                <a:lstStyle/>
                <a:p>
                  <a:pPr algn="ctr">
                    <a:lnSpc>
                      <a:spcPct val="125000"/>
                    </a:lnSpc>
                  </a:pPr>
                  <a:r>
                    <a:rPr lang="zh-CN" altLang="en-US" sz="1400" dirty="0">
                      <a:latin typeface="微软雅黑" panose="020B0503020204020204" pitchFamily="34" charset="-122"/>
                      <a:ea typeface="微软雅黑" panose="020B0503020204020204" pitchFamily="34" charset="-122"/>
                    </a:rPr>
                    <a:t>突触前</a:t>
                  </a:r>
                  <a:endParaRPr lang="en-US" altLang="zh-CN" sz="1400" dirty="0">
                    <a:latin typeface="微软雅黑" panose="020B0503020204020204" pitchFamily="34" charset="-122"/>
                    <a:ea typeface="微软雅黑" panose="020B0503020204020204" pitchFamily="34" charset="-122"/>
                  </a:endParaRPr>
                </a:p>
                <a:p>
                  <a:pPr algn="ctr">
                    <a:lnSpc>
                      <a:spcPct val="125000"/>
                    </a:lnSpc>
                  </a:pPr>
                  <a:r>
                    <a:rPr lang="zh-CN" altLang="en-US" sz="1400" dirty="0">
                      <a:latin typeface="微软雅黑" panose="020B0503020204020204" pitchFamily="34" charset="-122"/>
                      <a:ea typeface="微软雅黑" panose="020B0503020204020204" pitchFamily="34" charset="-122"/>
                    </a:rPr>
                    <a:t>神经末梢</a:t>
                  </a:r>
                </a:p>
              </p:txBody>
            </p:sp>
            <p:sp>
              <p:nvSpPr>
                <p:cNvPr id="15" name="文本框 14"/>
                <p:cNvSpPr txBox="1"/>
                <p:nvPr>
                  <p:custDataLst>
                    <p:tags r:id="rId6"/>
                  </p:custDataLst>
                </p:nvPr>
              </p:nvSpPr>
              <p:spPr>
                <a:xfrm>
                  <a:off x="4445" y="5896"/>
                  <a:ext cx="1366" cy="955"/>
                </a:xfrm>
                <a:prstGeom prst="rect">
                  <a:avLst/>
                </a:prstGeom>
                <a:noFill/>
              </p:spPr>
              <p:txBody>
                <a:bodyPr wrap="square" rtlCol="0">
                  <a:spAutoFit/>
                </a:bodyPr>
                <a:lstStyle/>
                <a:p>
                  <a:pPr algn="ctr">
                    <a:lnSpc>
                      <a:spcPct val="125000"/>
                    </a:lnSpc>
                  </a:pPr>
                  <a:r>
                    <a:rPr lang="zh-CN" altLang="en-US" sz="1400" dirty="0">
                      <a:solidFill>
                        <a:srgbClr val="C00000"/>
                      </a:solidFill>
                      <a:latin typeface="微软雅黑" panose="020B0503020204020204" pitchFamily="34" charset="-122"/>
                      <a:ea typeface="微软雅黑" panose="020B0503020204020204" pitchFamily="34" charset="-122"/>
                    </a:rPr>
                    <a:t>突触后</a:t>
                  </a:r>
                  <a:endParaRPr lang="en-US" altLang="zh-CN" sz="1400" dirty="0">
                    <a:solidFill>
                      <a:srgbClr val="C00000"/>
                    </a:solidFill>
                    <a:latin typeface="微软雅黑" panose="020B0503020204020204" pitchFamily="34" charset="-122"/>
                    <a:ea typeface="微软雅黑" panose="020B0503020204020204" pitchFamily="34" charset="-122"/>
                  </a:endParaRPr>
                </a:p>
                <a:p>
                  <a:pPr algn="ctr">
                    <a:lnSpc>
                      <a:spcPct val="125000"/>
                    </a:lnSpc>
                  </a:pPr>
                  <a:r>
                    <a:rPr lang="zh-CN" altLang="en-US" sz="1400" dirty="0">
                      <a:solidFill>
                        <a:srgbClr val="C00000"/>
                      </a:solidFill>
                      <a:latin typeface="微软雅黑" panose="020B0503020204020204" pitchFamily="34" charset="-122"/>
                      <a:ea typeface="微软雅黑" panose="020B0503020204020204" pitchFamily="34" charset="-122"/>
                    </a:rPr>
                    <a:t>电流</a:t>
                  </a:r>
                </a:p>
              </p:txBody>
            </p:sp>
            <p:sp>
              <p:nvSpPr>
                <p:cNvPr id="16" name="文本框 15"/>
                <p:cNvSpPr txBox="1"/>
                <p:nvPr>
                  <p:custDataLst>
                    <p:tags r:id="rId7"/>
                  </p:custDataLst>
                </p:nvPr>
              </p:nvSpPr>
              <p:spPr>
                <a:xfrm>
                  <a:off x="2624" y="4745"/>
                  <a:ext cx="1366" cy="955"/>
                </a:xfrm>
                <a:prstGeom prst="rect">
                  <a:avLst/>
                </a:prstGeom>
                <a:noFill/>
              </p:spPr>
              <p:txBody>
                <a:bodyPr wrap="square" rtlCol="0">
                  <a:spAutoFit/>
                </a:bodyPr>
                <a:lstStyle/>
                <a:p>
                  <a:pPr algn="ctr">
                    <a:lnSpc>
                      <a:spcPct val="125000"/>
                    </a:lnSpc>
                  </a:pPr>
                  <a:r>
                    <a:rPr lang="zh-CN" altLang="en-US" sz="1400" dirty="0">
                      <a:latin typeface="微软雅黑" panose="020B0503020204020204" pitchFamily="34" charset="-122"/>
                      <a:ea typeface="微软雅黑" panose="020B0503020204020204" pitchFamily="34" charset="-122"/>
                    </a:rPr>
                    <a:t>突触后</a:t>
                  </a:r>
                  <a:endParaRPr lang="en-US" altLang="zh-CN" sz="1400" dirty="0">
                    <a:latin typeface="微软雅黑" panose="020B0503020204020204" pitchFamily="34" charset="-122"/>
                    <a:ea typeface="微软雅黑" panose="020B0503020204020204" pitchFamily="34" charset="-122"/>
                  </a:endParaRPr>
                </a:p>
                <a:p>
                  <a:pPr algn="ctr">
                    <a:lnSpc>
                      <a:spcPct val="125000"/>
                    </a:lnSpc>
                  </a:pPr>
                  <a:r>
                    <a:rPr lang="zh-CN" altLang="en-US" sz="1400" dirty="0">
                      <a:latin typeface="微软雅黑" panose="020B0503020204020204" pitchFamily="34" charset="-122"/>
                      <a:ea typeface="微软雅黑" panose="020B0503020204020204" pitchFamily="34" charset="-122"/>
                    </a:rPr>
                    <a:t>神经元</a:t>
                  </a:r>
                </a:p>
              </p:txBody>
            </p:sp>
            <p:sp>
              <p:nvSpPr>
                <p:cNvPr id="18" name="文本框 17"/>
                <p:cNvSpPr txBox="1"/>
                <p:nvPr>
                  <p:custDataLst>
                    <p:tags r:id="rId8"/>
                  </p:custDataLst>
                </p:nvPr>
              </p:nvSpPr>
              <p:spPr>
                <a:xfrm>
                  <a:off x="2454" y="3092"/>
                  <a:ext cx="2210" cy="485"/>
                </a:xfrm>
                <a:prstGeom prst="rect">
                  <a:avLst/>
                </a:prstGeom>
                <a:noFill/>
              </p:spPr>
              <p:txBody>
                <a:bodyPr wrap="square" rtlCol="0">
                  <a:spAutoFit/>
                </a:bodyPr>
                <a:lstStyle/>
                <a:p>
                  <a:pPr algn="ctr"/>
                  <a:r>
                    <a:rPr lang="en-US" altLang="zh-CN" sz="1400" dirty="0">
                      <a:latin typeface="微软雅黑" panose="020B0503020204020204" pitchFamily="34" charset="-122"/>
                      <a:ea typeface="微软雅黑" panose="020B0503020204020204" pitchFamily="34" charset="-122"/>
                    </a:rPr>
                    <a:t>Calyx of Held</a:t>
                  </a:r>
                  <a:endParaRPr lang="zh-CN" altLang="en-US" sz="1400" dirty="0">
                    <a:latin typeface="微软雅黑" panose="020B0503020204020204" pitchFamily="34" charset="-122"/>
                    <a:ea typeface="微软雅黑" panose="020B0503020204020204" pitchFamily="34" charset="-122"/>
                  </a:endParaRPr>
                </a:p>
              </p:txBody>
            </p:sp>
          </p:grpSp>
        </p:grpSp>
        <p:grpSp>
          <p:nvGrpSpPr>
            <p:cNvPr id="23" name="组合 22">
              <a:extLst>
                <a:ext uri="{FF2B5EF4-FFF2-40B4-BE49-F238E27FC236}">
                  <a16:creationId xmlns:a16="http://schemas.microsoft.com/office/drawing/2014/main" id="{29332193-F9C2-F17E-8C4F-9F069835B9E0}"/>
                </a:ext>
              </a:extLst>
            </p:cNvPr>
            <p:cNvGrpSpPr>
              <a:grpSpLocks noChangeAspect="1"/>
            </p:cNvGrpSpPr>
            <p:nvPr/>
          </p:nvGrpSpPr>
          <p:grpSpPr>
            <a:xfrm rot="182493" flipV="1">
              <a:off x="2380136" y="3435783"/>
              <a:ext cx="431426" cy="467168"/>
              <a:chOff x="10104423" y="2057269"/>
              <a:chExt cx="590068" cy="638952"/>
            </a:xfrm>
          </p:grpSpPr>
          <p:cxnSp>
            <p:nvCxnSpPr>
              <p:cNvPr id="17" name="直接连接符 16">
                <a:extLst>
                  <a:ext uri="{FF2B5EF4-FFF2-40B4-BE49-F238E27FC236}">
                    <a16:creationId xmlns:a16="http://schemas.microsoft.com/office/drawing/2014/main" id="{830D3A96-E69D-75AF-6EC0-DC812772CD7C}"/>
                  </a:ext>
                </a:extLst>
              </p:cNvPr>
              <p:cNvCxnSpPr/>
              <p:nvPr>
                <p:custDataLst>
                  <p:tags r:id="rId1"/>
                </p:custDataLst>
              </p:nvPr>
            </p:nvCxnSpPr>
            <p:spPr>
              <a:xfrm rot="2578053" flipH="1" flipV="1">
                <a:off x="10132327" y="2057269"/>
                <a:ext cx="67310" cy="578485"/>
              </a:xfrm>
              <a:prstGeom prst="line">
                <a:avLst/>
              </a:prstGeom>
              <a:ln w="12700">
                <a:solidFill>
                  <a:srgbClr val="C00000"/>
                </a:solidFill>
              </a:ln>
            </p:spPr>
            <p:style>
              <a:lnRef idx="1">
                <a:schemeClr val="accent6"/>
              </a:lnRef>
              <a:fillRef idx="0">
                <a:schemeClr val="accent6"/>
              </a:fillRef>
              <a:effectRef idx="0">
                <a:schemeClr val="accent6"/>
              </a:effectRef>
              <a:fontRef idx="minor">
                <a:schemeClr val="tx1"/>
              </a:fontRef>
            </p:style>
          </p:cxnSp>
          <p:cxnSp>
            <p:nvCxnSpPr>
              <p:cNvPr id="20" name="直接连接符 19">
                <a:extLst>
                  <a:ext uri="{FF2B5EF4-FFF2-40B4-BE49-F238E27FC236}">
                    <a16:creationId xmlns:a16="http://schemas.microsoft.com/office/drawing/2014/main" id="{84171BCB-BBCB-3AB6-49D9-B864EEB7C1B5}"/>
                  </a:ext>
                </a:extLst>
              </p:cNvPr>
              <p:cNvCxnSpPr/>
              <p:nvPr>
                <p:custDataLst>
                  <p:tags r:id="rId2"/>
                </p:custDataLst>
              </p:nvPr>
            </p:nvCxnSpPr>
            <p:spPr>
              <a:xfrm rot="2578053" flipV="1">
                <a:off x="10193161" y="2117736"/>
                <a:ext cx="81915" cy="578485"/>
              </a:xfrm>
              <a:prstGeom prst="line">
                <a:avLst/>
              </a:prstGeom>
              <a:ln w="12700">
                <a:solidFill>
                  <a:srgbClr val="C00000"/>
                </a:solidFill>
              </a:ln>
            </p:spPr>
            <p:style>
              <a:lnRef idx="1">
                <a:schemeClr val="accent6"/>
              </a:lnRef>
              <a:fillRef idx="0">
                <a:schemeClr val="accent6"/>
              </a:fillRef>
              <a:effectRef idx="0">
                <a:schemeClr val="accent6"/>
              </a:effectRef>
              <a:fontRef idx="minor">
                <a:schemeClr val="tx1"/>
              </a:fontRef>
            </p:style>
          </p:cxnSp>
          <p:cxnSp>
            <p:nvCxnSpPr>
              <p:cNvPr id="21" name="直接连接符 20">
                <a:extLst>
                  <a:ext uri="{FF2B5EF4-FFF2-40B4-BE49-F238E27FC236}">
                    <a16:creationId xmlns:a16="http://schemas.microsoft.com/office/drawing/2014/main" id="{081979EE-A071-0778-43BF-95C9D621F96B}"/>
                  </a:ext>
                </a:extLst>
              </p:cNvPr>
              <p:cNvCxnSpPr>
                <a:cxnSpLocks/>
              </p:cNvCxnSpPr>
              <p:nvPr>
                <p:custDataLst>
                  <p:tags r:id="rId3"/>
                </p:custDataLst>
              </p:nvPr>
            </p:nvCxnSpPr>
            <p:spPr>
              <a:xfrm rot="182493" flipV="1">
                <a:off x="10104423" y="2062160"/>
                <a:ext cx="353567" cy="434886"/>
              </a:xfrm>
              <a:prstGeom prst="line">
                <a:avLst/>
              </a:prstGeom>
              <a:ln w="12700">
                <a:solidFill>
                  <a:srgbClr val="C00000"/>
                </a:solidFill>
              </a:ln>
            </p:spPr>
            <p:style>
              <a:lnRef idx="1">
                <a:schemeClr val="accent6"/>
              </a:lnRef>
              <a:fillRef idx="0">
                <a:schemeClr val="accent6"/>
              </a:fillRef>
              <a:effectRef idx="0">
                <a:schemeClr val="accent6"/>
              </a:effectRef>
              <a:fontRef idx="minor">
                <a:schemeClr val="tx1"/>
              </a:fontRef>
            </p:style>
          </p:cxnSp>
          <p:cxnSp>
            <p:nvCxnSpPr>
              <p:cNvPr id="22" name="直接连接符 21">
                <a:extLst>
                  <a:ext uri="{FF2B5EF4-FFF2-40B4-BE49-F238E27FC236}">
                    <a16:creationId xmlns:a16="http://schemas.microsoft.com/office/drawing/2014/main" id="{96A8FCF4-8D53-6EBF-1ED0-7A5E65297A12}"/>
                  </a:ext>
                </a:extLst>
              </p:cNvPr>
              <p:cNvCxnSpPr>
                <a:cxnSpLocks/>
              </p:cNvCxnSpPr>
              <p:nvPr>
                <p:custDataLst>
                  <p:tags r:id="rId4"/>
                </p:custDataLst>
              </p:nvPr>
            </p:nvCxnSpPr>
            <p:spPr>
              <a:xfrm rot="182493" flipH="1" flipV="1">
                <a:off x="10469119" y="2077825"/>
                <a:ext cx="225372" cy="0"/>
              </a:xfrm>
              <a:prstGeom prst="line">
                <a:avLst/>
              </a:prstGeom>
              <a:ln w="12700">
                <a:solidFill>
                  <a:srgbClr val="C00000"/>
                </a:solidFill>
              </a:ln>
            </p:spPr>
            <p:style>
              <a:lnRef idx="1">
                <a:schemeClr val="accent6"/>
              </a:lnRef>
              <a:fillRef idx="0">
                <a:schemeClr val="accent6"/>
              </a:fillRef>
              <a:effectRef idx="0">
                <a:schemeClr val="accent6"/>
              </a:effectRef>
              <a:fontRef idx="minor">
                <a:schemeClr val="tx1"/>
              </a:fontRef>
            </p:style>
          </p:cxn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3810000" y="254000"/>
            <a:ext cx="83820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p:nvPr/>
        </p:nvGrpSpPr>
        <p:grpSpPr bwMode="auto">
          <a:xfrm>
            <a:off x="550863" y="82550"/>
            <a:ext cx="3541712" cy="583565"/>
            <a:chOff x="551544" y="82976"/>
            <a:chExt cx="3540396" cy="582556"/>
          </a:xfrm>
        </p:grpSpPr>
        <p:sp>
          <p:nvSpPr>
            <p:cNvPr id="6170" name="文本框 4"/>
            <p:cNvSpPr txBox="1">
              <a:spLocks noChangeArrowheads="1"/>
            </p:cNvSpPr>
            <p:nvPr/>
          </p:nvSpPr>
          <p:spPr bwMode="auto">
            <a:xfrm>
              <a:off x="800100" y="111278"/>
              <a:ext cx="3291840" cy="52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dirty="0">
                  <a:solidFill>
                    <a:srgbClr val="044875"/>
                  </a:solidFill>
                  <a:latin typeface="微软雅黑" panose="020B0503020204020204" pitchFamily="34" charset="-122"/>
                  <a:ea typeface="微软雅黑" panose="020B0503020204020204" pitchFamily="34" charset="-122"/>
                </a:rPr>
                <a:t>研究结果</a:t>
              </a:r>
            </a:p>
          </p:txBody>
        </p:sp>
        <p:sp>
          <p:nvSpPr>
            <p:cNvPr id="6" name="文本框 5"/>
            <p:cNvSpPr txBox="1"/>
            <p:nvPr/>
          </p:nvSpPr>
          <p:spPr>
            <a:xfrm>
              <a:off x="551544" y="82976"/>
              <a:ext cx="723631" cy="582556"/>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03</a:t>
              </a:r>
              <a:endParaRPr lang="zh-CN" altLang="en-US" sz="3200" dirty="0">
                <a:solidFill>
                  <a:schemeClr val="bg2">
                    <a:lumMod val="25000"/>
                  </a:schemeClr>
                </a:solidFill>
                <a:latin typeface="Impact" panose="020B0806030902050204" pitchFamily="34" charset="0"/>
                <a:ea typeface="+mn-ea"/>
              </a:endParaRPr>
            </a:p>
          </p:txBody>
        </p:sp>
      </p:grpSp>
      <p:sp>
        <p:nvSpPr>
          <p:cNvPr id="8" name="矩形 7"/>
          <p:cNvSpPr/>
          <p:nvPr/>
        </p:nvSpPr>
        <p:spPr>
          <a:xfrm>
            <a:off x="0" y="6621780"/>
            <a:ext cx="12191365" cy="23622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灯片编号占位符 18"/>
          <p:cNvSpPr>
            <a:spLocks noGrp="1"/>
          </p:cNvSpPr>
          <p:nvPr>
            <p:ph type="sldNum" sz="quarter" idx="12"/>
          </p:nvPr>
        </p:nvSpPr>
        <p:spPr>
          <a:xfrm>
            <a:off x="9448800" y="6557010"/>
            <a:ext cx="2743200" cy="365125"/>
          </a:xfrm>
        </p:spPr>
        <p:txBody>
          <a:bodyPr/>
          <a:lstStyle/>
          <a:p>
            <a:fld id="{9D55DC8D-C4F0-4F0D-B826-92573808DA56}" type="slidenum">
              <a:rPr lang="zh-CN" altLang="en-US">
                <a:solidFill>
                  <a:schemeClr val="bg1"/>
                </a:solidFill>
              </a:rPr>
              <a:t>11</a:t>
            </a:fld>
            <a:endParaRPr lang="zh-CN" altLang="en-US">
              <a:solidFill>
                <a:schemeClr val="bg1"/>
              </a:solidFill>
            </a:endParaRPr>
          </a:p>
        </p:txBody>
      </p:sp>
      <p:sp>
        <p:nvSpPr>
          <p:cNvPr id="34" name="文本框 53"/>
          <p:cNvSpPr txBox="1">
            <a:spLocks noChangeArrowheads="1"/>
          </p:cNvSpPr>
          <p:nvPr/>
        </p:nvSpPr>
        <p:spPr bwMode="auto">
          <a:xfrm>
            <a:off x="304800" y="661221"/>
            <a:ext cx="6532880" cy="58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457200" indent="-457200" eaLnBrk="1" latinLnBrk="0" hangingPunct="1">
              <a:lnSpc>
                <a:spcPct val="150000"/>
              </a:lnSpc>
              <a:buFont typeface="Wingdings" panose="05000000000000000000" charset="0"/>
              <a:buChar char="Ø"/>
            </a:pP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结果</a:t>
            </a:r>
            <a:r>
              <a:rPr lang="en-US" altLang="zh-CN" sz="2400" b="1" dirty="0">
                <a:latin typeface="微软雅黑" panose="020B0503020204020204" pitchFamily="34" charset="-122"/>
                <a:ea typeface="微软雅黑" panose="020B0503020204020204" pitchFamily="34" charset="-122"/>
                <a:cs typeface="Arial" panose="020B0604020202020204" pitchFamily="34" charset="0"/>
              </a:rPr>
              <a:t>1</a:t>
            </a: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：槲皮素对突触后 </a:t>
            </a:r>
            <a:r>
              <a:rPr lang="en-US" altLang="zh-CN" sz="2400" b="1" dirty="0" err="1">
                <a:latin typeface="微软雅黑" panose="020B0503020204020204" pitchFamily="34" charset="-122"/>
                <a:ea typeface="微软雅黑" panose="020B0503020204020204" pitchFamily="34" charset="-122"/>
                <a:cs typeface="Arial" panose="020B0604020202020204" pitchFamily="34" charset="0"/>
              </a:rPr>
              <a:t>mEPSC</a:t>
            </a:r>
            <a:r>
              <a:rPr lang="en-US" altLang="zh-CN" sz="2400" b="1" dirty="0">
                <a:latin typeface="微软雅黑" panose="020B0503020204020204" pitchFamily="34" charset="-122"/>
                <a:ea typeface="微软雅黑" panose="020B0503020204020204" pitchFamily="34" charset="-122"/>
                <a:cs typeface="Arial" panose="020B0604020202020204" pitchFamily="34" charset="0"/>
              </a:rPr>
              <a:t> </a:t>
            </a: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的调控</a:t>
            </a:r>
          </a:p>
        </p:txBody>
      </p:sp>
      <p:grpSp>
        <p:nvGrpSpPr>
          <p:cNvPr id="7" name="组合 6"/>
          <p:cNvGrpSpPr/>
          <p:nvPr/>
        </p:nvGrpSpPr>
        <p:grpSpPr>
          <a:xfrm>
            <a:off x="921968" y="1582189"/>
            <a:ext cx="10403840" cy="2656205"/>
            <a:chOff x="526998" y="1582824"/>
            <a:chExt cx="10403840" cy="2656205"/>
          </a:xfrm>
        </p:grpSpPr>
        <p:pic>
          <p:nvPicPr>
            <p:cNvPr id="17" name="图片 16"/>
            <p:cNvPicPr>
              <a:picLocks noChangeAspect="1"/>
            </p:cNvPicPr>
            <p:nvPr/>
          </p:nvPicPr>
          <p:blipFill rotWithShape="1">
            <a:blip r:embed="rId3" cstate="print">
              <a:extLst>
                <a:ext uri="{28A0092B-C50C-407E-A947-70E740481C1C}">
                  <a14:useLocalDpi xmlns:a14="http://schemas.microsoft.com/office/drawing/2010/main" val="0"/>
                </a:ext>
              </a:extLst>
            </a:blip>
            <a:srcRect r="48439"/>
            <a:stretch>
              <a:fillRect/>
            </a:stretch>
          </p:blipFill>
          <p:spPr bwMode="auto">
            <a:xfrm>
              <a:off x="526998" y="1591714"/>
              <a:ext cx="5050155" cy="2266315"/>
            </a:xfrm>
            <a:prstGeom prst="rect">
              <a:avLst/>
            </a:prstGeom>
            <a:noFill/>
            <a:ln>
              <a:noFill/>
            </a:ln>
          </p:spPr>
        </p:pic>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50000"/>
            <a:stretch>
              <a:fillRect/>
            </a:stretch>
          </p:blipFill>
          <p:spPr bwMode="auto">
            <a:xfrm>
              <a:off x="6095948" y="1582824"/>
              <a:ext cx="4834890" cy="2237105"/>
            </a:xfrm>
            <a:prstGeom prst="rect">
              <a:avLst/>
            </a:prstGeom>
            <a:noFill/>
            <a:ln>
              <a:noFill/>
            </a:ln>
          </p:spPr>
        </p:pic>
        <p:sp>
          <p:nvSpPr>
            <p:cNvPr id="21" name="TextBox 20"/>
            <p:cNvSpPr txBox="1">
              <a:spLocks noChangeArrowheads="1"/>
            </p:cNvSpPr>
            <p:nvPr/>
          </p:nvSpPr>
          <p:spPr bwMode="auto">
            <a:xfrm>
              <a:off x="3959173" y="3932324"/>
              <a:ext cx="3589655"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a:lnSpc>
                  <a:spcPct val="100000"/>
                </a:lnSpc>
                <a:spcBef>
                  <a:spcPct val="0"/>
                </a:spcBef>
                <a:buFontTx/>
                <a:buNone/>
              </a:pPr>
              <a:r>
                <a:rPr lang="zh-CN" altLang="en-US" sz="1400" dirty="0">
                  <a:latin typeface="微软雅黑" panose="020B0503020204020204" pitchFamily="34" charset="-122"/>
                </a:rPr>
                <a:t>图</a:t>
              </a:r>
              <a:r>
                <a:rPr lang="en-US" altLang="zh-CN" sz="1400" dirty="0">
                  <a:latin typeface="微软雅黑" panose="020B0503020204020204" pitchFamily="34" charset="-122"/>
                </a:rPr>
                <a:t>3 </a:t>
              </a:r>
              <a:r>
                <a:rPr lang="zh-CN" altLang="en-US" sz="1400" dirty="0">
                  <a:latin typeface="微软雅黑" panose="020B0503020204020204" pitchFamily="34" charset="-122"/>
                </a:rPr>
                <a:t>花萼状突触 </a:t>
              </a:r>
              <a:r>
                <a:rPr lang="en-US" altLang="zh-CN" sz="1400" dirty="0" err="1">
                  <a:latin typeface="微软雅黑" panose="020B0503020204020204" pitchFamily="34" charset="-122"/>
                </a:rPr>
                <a:t>mEPSC</a:t>
              </a:r>
              <a:r>
                <a:rPr lang="en-US" altLang="zh-CN" sz="1400" dirty="0">
                  <a:latin typeface="微软雅黑" panose="020B0503020204020204" pitchFamily="34" charset="-122"/>
                </a:rPr>
                <a:t> </a:t>
              </a:r>
              <a:r>
                <a:rPr lang="zh-CN" altLang="en-US" sz="1400" dirty="0">
                  <a:latin typeface="微软雅黑" panose="020B0503020204020204" pitchFamily="34" charset="-122"/>
                </a:rPr>
                <a:t>的波形特征</a:t>
              </a:r>
            </a:p>
          </p:txBody>
        </p:sp>
      </p:grpSp>
      <p:grpSp>
        <p:nvGrpSpPr>
          <p:cNvPr id="9" name="组合 8"/>
          <p:cNvGrpSpPr/>
          <p:nvPr/>
        </p:nvGrpSpPr>
        <p:grpSpPr>
          <a:xfrm>
            <a:off x="2464385" y="4519934"/>
            <a:ext cx="7262495" cy="1439545"/>
            <a:chOff x="2465020" y="4561844"/>
            <a:chExt cx="7262495" cy="1439545"/>
          </a:xfrm>
        </p:grpSpPr>
        <p:sp>
          <p:nvSpPr>
            <p:cNvPr id="22" name="文本框 21"/>
            <p:cNvSpPr txBox="1"/>
            <p:nvPr/>
          </p:nvSpPr>
          <p:spPr>
            <a:xfrm>
              <a:off x="2465020" y="4561844"/>
              <a:ext cx="7262495" cy="398780"/>
            </a:xfrm>
            <a:prstGeom prst="rect">
              <a:avLst/>
            </a:prstGeom>
            <a:solidFill>
              <a:schemeClr val="bg2"/>
            </a:solidFill>
            <a:ln>
              <a:solidFill>
                <a:schemeClr val="bg2">
                  <a:lumMod val="25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1" fontAlgn="auto" latinLnBrk="0" hangingPunct="1">
                <a:spcBef>
                  <a:spcPts val="0"/>
                </a:spcBef>
                <a:spcAft>
                  <a:spcPts val="0"/>
                </a:spcAft>
                <a:buClr>
                  <a:srgbClr val="044875"/>
                </a:buClr>
                <a:defRPr/>
              </a:pPr>
              <a:r>
                <a:rPr lang="zh-CN" altLang="en-US" sz="2000" dirty="0">
                  <a:latin typeface="微软雅黑" panose="020B0503020204020204" pitchFamily="34" charset="-122"/>
                  <a:ea typeface="微软雅黑" panose="020B0503020204020204" pitchFamily="34" charset="-122"/>
                  <a:cs typeface="Arial" panose="020B0604020202020204" pitchFamily="34" charset="0"/>
                </a:rPr>
                <a:t>槲皮素对花萼状突触 </a:t>
              </a:r>
              <a:r>
                <a:rPr lang="en-US" altLang="zh-CN" sz="2000" dirty="0" err="1">
                  <a:latin typeface="微软雅黑" panose="020B0503020204020204" pitchFamily="34" charset="-122"/>
                  <a:ea typeface="微软雅黑" panose="020B0503020204020204" pitchFamily="34" charset="-122"/>
                  <a:cs typeface="Arial" panose="020B0604020202020204" pitchFamily="34" charset="0"/>
                </a:rPr>
                <a:t>mEPSC</a:t>
              </a:r>
              <a:r>
                <a:rPr lang="en-US" altLang="zh-CN" sz="2000" dirty="0">
                  <a:latin typeface="微软雅黑" panose="020B0503020204020204" pitchFamily="34" charset="-122"/>
                  <a:ea typeface="微软雅黑" panose="020B0503020204020204" pitchFamily="34" charset="-122"/>
                  <a:cs typeface="Arial" panose="020B0604020202020204" pitchFamily="34" charset="0"/>
                </a:rPr>
                <a:t> </a:t>
              </a:r>
              <a:r>
                <a:rPr lang="zh-CN" altLang="en-US" sz="2000" dirty="0">
                  <a:latin typeface="微软雅黑" panose="020B0503020204020204" pitchFamily="34" charset="-122"/>
                  <a:ea typeface="微软雅黑" panose="020B0503020204020204" pitchFamily="34" charset="-122"/>
                  <a:cs typeface="Arial" panose="020B0604020202020204" pitchFamily="34" charset="0"/>
                </a:rPr>
                <a:t>的</a:t>
              </a:r>
              <a:r>
                <a:rPr lang="zh-CN" altLang="en-US" sz="20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上升相和下降相</a:t>
              </a:r>
              <a:r>
                <a:rPr lang="zh-CN" altLang="en-US"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没有显著影响</a:t>
              </a:r>
              <a:endParaRPr lang="en-US" altLang="zh-CN"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箭头: 下 4"/>
            <p:cNvSpPr/>
            <p:nvPr/>
          </p:nvSpPr>
          <p:spPr>
            <a:xfrm>
              <a:off x="5992468" y="5092453"/>
              <a:ext cx="206983" cy="378047"/>
            </a:xfrm>
            <a:prstGeom prst="downArrow">
              <a:avLst/>
            </a:prstGeom>
            <a:solidFill>
              <a:srgbClr val="BA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390850" y="5602609"/>
              <a:ext cx="5412105" cy="398780"/>
            </a:xfrm>
            <a:prstGeom prst="rect">
              <a:avLst/>
            </a:prstGeom>
            <a:solidFill>
              <a:srgbClr val="BAD3E4"/>
            </a:solidFill>
            <a:ln>
              <a:solidFill>
                <a:schemeClr val="bg2">
                  <a:lumMod val="25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marL="0" indent="0" algn="ctr" eaLnBrk="1" fontAlgn="auto" latinLnBrk="0" hangingPunct="1">
                <a:lnSpc>
                  <a:spcPct val="100000"/>
                </a:lnSpc>
                <a:spcBef>
                  <a:spcPts val="0"/>
                </a:spcBef>
                <a:spcAft>
                  <a:spcPts val="0"/>
                </a:spcAft>
                <a:buClr>
                  <a:srgbClr val="044875"/>
                </a:buClr>
                <a:defRPr/>
              </a:pPr>
              <a:r>
                <a:rPr lang="zh-CN" altLang="en-US" sz="20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槲皮素对突触传递的调控机制与</a:t>
              </a:r>
              <a:r>
                <a:rPr lang="zh-CN" altLang="en-US"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突触后</a:t>
              </a:r>
              <a:r>
                <a:rPr lang="zh-CN" altLang="en-US" sz="20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无关</a:t>
              </a:r>
            </a:p>
          </p:txBody>
        </p:sp>
      </p:grpSp>
      <p:sp>
        <p:nvSpPr>
          <p:cNvPr id="10" name="文本框 9">
            <a:extLst>
              <a:ext uri="{FF2B5EF4-FFF2-40B4-BE49-F238E27FC236}">
                <a16:creationId xmlns:a16="http://schemas.microsoft.com/office/drawing/2014/main" id="{3F0AAF38-86AF-7829-121B-A39C294A23B5}"/>
              </a:ext>
            </a:extLst>
          </p:cNvPr>
          <p:cNvSpPr txBox="1"/>
          <p:nvPr/>
        </p:nvSpPr>
        <p:spPr>
          <a:xfrm>
            <a:off x="7652918" y="1247806"/>
            <a:ext cx="1149402" cy="307777"/>
          </a:xfrm>
          <a:prstGeom prst="rect">
            <a:avLst/>
          </a:prstGeom>
          <a:noFill/>
        </p:spPr>
        <p:txBody>
          <a:bodyPr wrap="square" rtlCol="0">
            <a:spAutoFit/>
          </a:bodyPr>
          <a:lstStyle/>
          <a:p>
            <a:pPr algn="ctr"/>
            <a:r>
              <a:rPr lang="zh-CN" altLang="en-US" sz="1400" dirty="0">
                <a:solidFill>
                  <a:srgbClr val="C00000"/>
                </a:solidFill>
                <a:latin typeface="微软雅黑" panose="020B0503020204020204" pitchFamily="34" charset="-122"/>
                <a:ea typeface="微软雅黑" panose="020B0503020204020204" pitchFamily="34" charset="-122"/>
              </a:rPr>
              <a:t>上升相</a:t>
            </a:r>
          </a:p>
        </p:txBody>
      </p:sp>
      <p:sp>
        <p:nvSpPr>
          <p:cNvPr id="11" name="文本框 10">
            <a:extLst>
              <a:ext uri="{FF2B5EF4-FFF2-40B4-BE49-F238E27FC236}">
                <a16:creationId xmlns:a16="http://schemas.microsoft.com/office/drawing/2014/main" id="{CE01E903-053D-00B0-81BD-D153F06C88FA}"/>
              </a:ext>
            </a:extLst>
          </p:cNvPr>
          <p:cNvSpPr txBox="1"/>
          <p:nvPr/>
        </p:nvSpPr>
        <p:spPr>
          <a:xfrm>
            <a:off x="10176325" y="1210277"/>
            <a:ext cx="1014730" cy="307777"/>
          </a:xfrm>
          <a:prstGeom prst="rect">
            <a:avLst/>
          </a:prstGeom>
          <a:noFill/>
        </p:spPr>
        <p:txBody>
          <a:bodyPr wrap="square" rtlCol="0">
            <a:spAutoFit/>
          </a:bodyPr>
          <a:lstStyle/>
          <a:p>
            <a:pPr algn="ctr"/>
            <a:r>
              <a:rPr lang="zh-CN" altLang="en-US" sz="1400" dirty="0">
                <a:solidFill>
                  <a:srgbClr val="C00000"/>
                </a:solidFill>
                <a:latin typeface="微软雅黑" panose="020B0503020204020204" pitchFamily="34" charset="-122"/>
                <a:ea typeface="微软雅黑" panose="020B0503020204020204" pitchFamily="34" charset="-122"/>
              </a:rPr>
              <a:t>下降相</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3810000" y="254000"/>
            <a:ext cx="83820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p:nvPr/>
        </p:nvGrpSpPr>
        <p:grpSpPr bwMode="auto">
          <a:xfrm>
            <a:off x="550863" y="82550"/>
            <a:ext cx="3541712" cy="583565"/>
            <a:chOff x="551544" y="82976"/>
            <a:chExt cx="3540396" cy="582556"/>
          </a:xfrm>
        </p:grpSpPr>
        <p:sp>
          <p:nvSpPr>
            <p:cNvPr id="6170" name="文本框 4"/>
            <p:cNvSpPr txBox="1">
              <a:spLocks noChangeArrowheads="1"/>
            </p:cNvSpPr>
            <p:nvPr/>
          </p:nvSpPr>
          <p:spPr bwMode="auto">
            <a:xfrm>
              <a:off x="800100" y="111278"/>
              <a:ext cx="3291840" cy="52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dirty="0">
                  <a:solidFill>
                    <a:srgbClr val="044875"/>
                  </a:solidFill>
                  <a:latin typeface="微软雅黑" panose="020B0503020204020204" pitchFamily="34" charset="-122"/>
                  <a:ea typeface="微软雅黑" panose="020B0503020204020204" pitchFamily="34" charset="-122"/>
                </a:rPr>
                <a:t>研究结果</a:t>
              </a:r>
            </a:p>
          </p:txBody>
        </p:sp>
        <p:sp>
          <p:nvSpPr>
            <p:cNvPr id="6" name="文本框 5"/>
            <p:cNvSpPr txBox="1"/>
            <p:nvPr/>
          </p:nvSpPr>
          <p:spPr>
            <a:xfrm>
              <a:off x="551544" y="82976"/>
              <a:ext cx="723631" cy="582556"/>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03</a:t>
              </a:r>
              <a:endParaRPr lang="zh-CN" altLang="en-US" sz="3200" dirty="0">
                <a:solidFill>
                  <a:schemeClr val="bg2">
                    <a:lumMod val="25000"/>
                  </a:schemeClr>
                </a:solidFill>
                <a:latin typeface="Impact" panose="020B0806030902050204" pitchFamily="34" charset="0"/>
                <a:ea typeface="+mn-ea"/>
              </a:endParaRPr>
            </a:p>
          </p:txBody>
        </p:sp>
      </p:grpSp>
      <p:sp>
        <p:nvSpPr>
          <p:cNvPr id="8" name="矩形 7"/>
          <p:cNvSpPr/>
          <p:nvPr/>
        </p:nvSpPr>
        <p:spPr>
          <a:xfrm>
            <a:off x="0" y="6621780"/>
            <a:ext cx="12191365" cy="23622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灯片编号占位符 18"/>
          <p:cNvSpPr>
            <a:spLocks noGrp="1"/>
          </p:cNvSpPr>
          <p:nvPr>
            <p:ph type="sldNum" sz="quarter" idx="12"/>
          </p:nvPr>
        </p:nvSpPr>
        <p:spPr>
          <a:xfrm>
            <a:off x="9448800" y="6557010"/>
            <a:ext cx="2743200" cy="365125"/>
          </a:xfrm>
        </p:spPr>
        <p:txBody>
          <a:bodyPr/>
          <a:lstStyle/>
          <a:p>
            <a:fld id="{9D55DC8D-C4F0-4F0D-B826-92573808DA56}" type="slidenum">
              <a:rPr lang="zh-CN" altLang="en-US">
                <a:solidFill>
                  <a:schemeClr val="bg1"/>
                </a:solidFill>
              </a:rPr>
              <a:t>12</a:t>
            </a:fld>
            <a:endParaRPr lang="zh-CN" altLang="en-US">
              <a:solidFill>
                <a:schemeClr val="bg1"/>
              </a:solidFill>
            </a:endParaRPr>
          </a:p>
        </p:txBody>
      </p:sp>
      <p:sp>
        <p:nvSpPr>
          <p:cNvPr id="34" name="文本框 53"/>
          <p:cNvSpPr txBox="1">
            <a:spLocks noChangeArrowheads="1"/>
          </p:cNvSpPr>
          <p:nvPr/>
        </p:nvSpPr>
        <p:spPr bwMode="auto">
          <a:xfrm>
            <a:off x="304800" y="663573"/>
            <a:ext cx="7087402" cy="101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457200" indent="-457200" eaLnBrk="1" latinLnBrk="0" hangingPunct="1">
              <a:lnSpc>
                <a:spcPct val="150000"/>
              </a:lnSpc>
              <a:buFont typeface="Wingdings" panose="05000000000000000000" charset="0"/>
              <a:buChar char="Ø"/>
            </a:pP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结果</a:t>
            </a:r>
            <a:r>
              <a:rPr lang="en-US" altLang="zh-CN" sz="2400" b="1" dirty="0">
                <a:latin typeface="微软雅黑" panose="020B0503020204020204" pitchFamily="34" charset="-122"/>
                <a:ea typeface="微软雅黑" panose="020B0503020204020204" pitchFamily="34" charset="-122"/>
                <a:cs typeface="Arial" panose="020B0604020202020204" pitchFamily="34" charset="0"/>
              </a:rPr>
              <a:t>2</a:t>
            </a: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：槲皮素调控突触传递的突触前机制</a:t>
            </a:r>
            <a:endParaRPr lang="en-US" altLang="zh-CN" sz="2400" b="1" dirty="0">
              <a:latin typeface="微软雅黑" panose="020B0503020204020204" pitchFamily="34" charset="-122"/>
              <a:ea typeface="微软雅黑" panose="020B0503020204020204" pitchFamily="34" charset="-122"/>
              <a:cs typeface="Arial" panose="020B0604020202020204" pitchFamily="34" charset="0"/>
            </a:endParaRPr>
          </a:p>
          <a:p>
            <a:pPr marL="457200" indent="-457200" eaLnBrk="1" latinLnBrk="0" hangingPunct="1">
              <a:lnSpc>
                <a:spcPct val="150000"/>
              </a:lnSpc>
              <a:buFont typeface="Wingdings" panose="05000000000000000000" charset="0"/>
              <a:buChar char="Ø"/>
            </a:pPr>
            <a:r>
              <a:rPr lang="zh-CN" altLang="en-US" sz="1800" dirty="0">
                <a:latin typeface="微软雅黑" panose="020B0503020204020204" pitchFamily="34" charset="-122"/>
                <a:ea typeface="微软雅黑" panose="020B0503020204020204" pitchFamily="34" charset="-122"/>
                <a:cs typeface="Arial" panose="020B0604020202020204" pitchFamily="34" charset="0"/>
              </a:rPr>
              <a:t>槲皮素对</a:t>
            </a:r>
            <a:r>
              <a:rPr lang="zh-CN" altLang="en-US" sz="18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海马神经元</a:t>
            </a:r>
            <a:r>
              <a:rPr lang="zh-CN" altLang="en-US" sz="1800" dirty="0">
                <a:latin typeface="微软雅黑" panose="020B0503020204020204" pitchFamily="34" charset="-122"/>
                <a:ea typeface="微软雅黑" panose="020B0503020204020204" pitchFamily="34" charset="-122"/>
                <a:cs typeface="Arial" panose="020B0604020202020204" pitchFamily="34" charset="0"/>
              </a:rPr>
              <a:t>胞内钙以及动作电位的影响</a:t>
            </a:r>
            <a:endParaRPr lang="en-US" altLang="zh-CN"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1" name="组合 10"/>
          <p:cNvGrpSpPr/>
          <p:nvPr/>
        </p:nvGrpSpPr>
        <p:grpSpPr>
          <a:xfrm>
            <a:off x="609600" y="4261491"/>
            <a:ext cx="5128082" cy="1800138"/>
            <a:chOff x="415615" y="4354452"/>
            <a:chExt cx="5128082" cy="1792826"/>
          </a:xfrm>
        </p:grpSpPr>
        <p:sp>
          <p:nvSpPr>
            <p:cNvPr id="22" name="文本框 21"/>
            <p:cNvSpPr txBox="1"/>
            <p:nvPr/>
          </p:nvSpPr>
          <p:spPr>
            <a:xfrm>
              <a:off x="727308" y="4354452"/>
              <a:ext cx="4556125" cy="993140"/>
            </a:xfrm>
            <a:prstGeom prst="rect">
              <a:avLst/>
            </a:prstGeom>
            <a:solidFill>
              <a:schemeClr val="bg2"/>
            </a:solidFill>
            <a:ln>
              <a:solidFill>
                <a:schemeClr val="bg2">
                  <a:lumMod val="25000"/>
                </a:schemeClr>
              </a:solidFill>
            </a:ln>
          </p:spPr>
          <p:style>
            <a:lnRef idx="1">
              <a:schemeClr val="accent3"/>
            </a:lnRef>
            <a:fillRef idx="2">
              <a:schemeClr val="accent3"/>
            </a:fillRef>
            <a:effectRef idx="1">
              <a:schemeClr val="accent3"/>
            </a:effectRef>
            <a:fontRef idx="minor">
              <a:schemeClr val="dk1"/>
            </a:fontRef>
          </p:style>
          <p:txBody>
            <a:bodyPr wrap="square">
              <a:noAutofit/>
            </a:bodyPr>
            <a:lstStyle/>
            <a:p>
              <a:pPr eaLnBrk="1" fontAlgn="auto" latinLnBrk="0" hangingPunct="1">
                <a:lnSpc>
                  <a:spcPct val="150000"/>
                </a:lnSpc>
                <a:spcBef>
                  <a:spcPts val="0"/>
                </a:spcBef>
                <a:spcAft>
                  <a:spcPts val="0"/>
                </a:spcAft>
                <a:buClr>
                  <a:srgbClr val="044875"/>
                </a:buClr>
                <a:defRPr/>
              </a:pPr>
              <a:r>
                <a:rPr lang="zh-CN" altLang="en-US" b="1" dirty="0">
                  <a:latin typeface="微软雅黑" panose="020B0503020204020204" pitchFamily="34" charset="-122"/>
                  <a:ea typeface="微软雅黑" panose="020B0503020204020204" pitchFamily="34" charset="-122"/>
                  <a:cs typeface="Arial" panose="020B0604020202020204" pitchFamily="34" charset="0"/>
                </a:rPr>
                <a:t>对照组：</a:t>
              </a:r>
              <a:r>
                <a:rPr lang="zh-CN" altLang="en-US" dirty="0">
                  <a:latin typeface="微软雅黑" panose="020B0503020204020204" pitchFamily="34" charset="-122"/>
                  <a:ea typeface="微软雅黑" panose="020B0503020204020204" pitchFamily="34" charset="-122"/>
                  <a:cs typeface="Arial" panose="020B0604020202020204" pitchFamily="34" charset="0"/>
                </a:rPr>
                <a:t>荧光强度先</a:t>
              </a:r>
              <a:r>
                <a:rPr lang="zh-CN" altLang="en-US"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快速</a:t>
              </a:r>
              <a:r>
                <a:rPr lang="zh-CN" altLang="en-US" dirty="0">
                  <a:latin typeface="微软雅黑" panose="020B0503020204020204" pitchFamily="34" charset="-122"/>
                  <a:ea typeface="微软雅黑" panose="020B0503020204020204" pitchFamily="34" charset="-122"/>
                  <a:cs typeface="Arial" panose="020B0604020202020204" pitchFamily="34" charset="0"/>
                </a:rPr>
                <a:t>升高，再缓慢降低</a:t>
              </a:r>
              <a:endParaRPr lang="en-US" altLang="zh-CN" dirty="0">
                <a:latin typeface="微软雅黑" panose="020B0503020204020204" pitchFamily="34" charset="-122"/>
                <a:ea typeface="微软雅黑" panose="020B0503020204020204" pitchFamily="34" charset="-122"/>
                <a:cs typeface="Arial" panose="020B0604020202020204" pitchFamily="34" charset="0"/>
              </a:endParaRPr>
            </a:p>
            <a:p>
              <a:pPr eaLnBrk="1" fontAlgn="auto" latinLnBrk="0" hangingPunct="1">
                <a:lnSpc>
                  <a:spcPct val="150000"/>
                </a:lnSpc>
                <a:spcBef>
                  <a:spcPts val="0"/>
                </a:spcBef>
                <a:spcAft>
                  <a:spcPts val="0"/>
                </a:spcAft>
                <a:buClr>
                  <a:srgbClr val="044875"/>
                </a:buClr>
                <a:defRPr/>
              </a:pPr>
              <a:r>
                <a:rPr lang="zh-CN" altLang="en-US" b="1" dirty="0">
                  <a:latin typeface="微软雅黑" panose="020B0503020204020204" pitchFamily="34" charset="-122"/>
                  <a:ea typeface="微软雅黑" panose="020B0503020204020204" pitchFamily="34" charset="-122"/>
                  <a:cs typeface="Arial" panose="020B0604020202020204" pitchFamily="34" charset="0"/>
                </a:rPr>
                <a:t>槲皮素处理组：</a:t>
              </a:r>
              <a:r>
                <a:rPr lang="zh-CN" altLang="en-US" dirty="0">
                  <a:latin typeface="微软雅黑" panose="020B0503020204020204" pitchFamily="34" charset="-122"/>
                  <a:ea typeface="微软雅黑" panose="020B0503020204020204" pitchFamily="34" charset="-122"/>
                  <a:cs typeface="Arial" panose="020B0604020202020204" pitchFamily="34" charset="0"/>
                </a:rPr>
                <a:t>荧光强度上升较</a:t>
              </a:r>
              <a:r>
                <a:rPr lang="zh-CN" altLang="en-US"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缓慢</a:t>
              </a:r>
              <a:endParaRPr lang="en-US" altLang="zh-CN"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箭头: 下 4"/>
            <p:cNvSpPr/>
            <p:nvPr/>
          </p:nvSpPr>
          <p:spPr>
            <a:xfrm>
              <a:off x="2822883" y="5419304"/>
              <a:ext cx="206983" cy="288000"/>
            </a:xfrm>
            <a:prstGeom prst="downArrow">
              <a:avLst/>
            </a:prstGeom>
            <a:solidFill>
              <a:srgbClr val="BA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415615" y="5779446"/>
              <a:ext cx="5128082" cy="367832"/>
            </a:xfrm>
            <a:prstGeom prst="rect">
              <a:avLst/>
            </a:prstGeom>
            <a:solidFill>
              <a:srgbClr val="BAD3E4"/>
            </a:solidFill>
            <a:ln>
              <a:solidFill>
                <a:schemeClr val="bg2">
                  <a:lumMod val="25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1" fontAlgn="auto" latinLnBrk="0" hangingPunct="1">
                <a:spcBef>
                  <a:spcPts val="0"/>
                </a:spcBef>
                <a:spcAft>
                  <a:spcPts val="0"/>
                </a:spcAft>
                <a:buClr>
                  <a:srgbClr val="044875"/>
                </a:buClr>
                <a:defRPr/>
              </a:pPr>
              <a:r>
                <a:rPr lang="zh-CN" altLang="en-US" dirty="0">
                  <a:latin typeface="微软雅黑" panose="020B0503020204020204" pitchFamily="34" charset="-122"/>
                  <a:ea typeface="微软雅黑" panose="020B0503020204020204" pitchFamily="34" charset="-122"/>
                  <a:cs typeface="Arial" panose="020B0604020202020204" pitchFamily="34" charset="0"/>
                </a:rPr>
                <a:t>槲皮素</a:t>
              </a:r>
              <a:r>
                <a:rPr lang="zh-CN" altLang="en-US"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抑制</a:t>
              </a:r>
              <a:r>
                <a:rPr lang="zh-CN" altLang="en-US"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胞内钙</a:t>
              </a:r>
              <a:r>
                <a:rPr lang="zh-CN" altLang="en-US"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快速</a:t>
              </a:r>
              <a:r>
                <a:rPr lang="zh-CN" altLang="en-US"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上升，抑制神经</a:t>
              </a:r>
              <a:r>
                <a:rPr lang="zh-CN" altLang="en-US"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囊泡</a:t>
              </a:r>
              <a:r>
                <a:rPr lang="zh-CN" altLang="en-US"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释放</a:t>
              </a:r>
              <a:endParaRPr lang="en-US" altLang="zh-CN"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0" name="组合 9"/>
          <p:cNvGrpSpPr/>
          <p:nvPr/>
        </p:nvGrpSpPr>
        <p:grpSpPr>
          <a:xfrm>
            <a:off x="5934546" y="1572666"/>
            <a:ext cx="5627067" cy="2534521"/>
            <a:chOff x="5975186" y="1681723"/>
            <a:chExt cx="5627067" cy="2534521"/>
          </a:xfrm>
        </p:grpSpPr>
        <p:pic>
          <p:nvPicPr>
            <p:cNvPr id="27" name="图片 26"/>
            <p:cNvPicPr>
              <a:picLocks noChangeAspect="1"/>
            </p:cNvPicPr>
            <p:nvPr/>
          </p:nvPicPr>
          <p:blipFill rotWithShape="1">
            <a:blip r:embed="rId3" cstate="print">
              <a:extLst>
                <a:ext uri="{28A0092B-C50C-407E-A947-70E740481C1C}">
                  <a14:useLocalDpi xmlns:a14="http://schemas.microsoft.com/office/drawing/2010/main" val="0"/>
                </a:ext>
              </a:extLst>
            </a:blip>
            <a:srcRect l="80985"/>
            <a:stretch>
              <a:fillRect/>
            </a:stretch>
          </p:blipFill>
          <p:spPr bwMode="auto">
            <a:xfrm>
              <a:off x="10153163" y="1681723"/>
              <a:ext cx="1449090" cy="1944660"/>
            </a:xfrm>
            <a:prstGeom prst="rect">
              <a:avLst/>
            </a:prstGeom>
            <a:noFill/>
            <a:ln>
              <a:noFill/>
            </a:ln>
          </p:spPr>
        </p:pic>
        <p:pic>
          <p:nvPicPr>
            <p:cNvPr id="30" name="图片 29"/>
            <p:cNvPicPr>
              <a:picLocks noChangeAspect="1"/>
            </p:cNvPicPr>
            <p:nvPr/>
          </p:nvPicPr>
          <p:blipFill rotWithShape="1">
            <a:blip r:embed="rId3" cstate="print">
              <a:extLst>
                <a:ext uri="{28A0092B-C50C-407E-A947-70E740481C1C}">
                  <a14:useLocalDpi xmlns:a14="http://schemas.microsoft.com/office/drawing/2010/main" val="0"/>
                </a:ext>
              </a:extLst>
            </a:blip>
            <a:srcRect l="44725" r="17483"/>
            <a:stretch>
              <a:fillRect/>
            </a:stretch>
          </p:blipFill>
          <p:spPr bwMode="auto">
            <a:xfrm>
              <a:off x="7721956" y="1927931"/>
              <a:ext cx="2431207" cy="1658393"/>
            </a:xfrm>
            <a:prstGeom prst="rect">
              <a:avLst/>
            </a:prstGeom>
            <a:noFill/>
            <a:ln>
              <a:noFill/>
            </a:ln>
          </p:spPr>
        </p:pic>
        <p:pic>
          <p:nvPicPr>
            <p:cNvPr id="9" name="图片 8"/>
            <p:cNvPicPr>
              <a:picLocks noChangeAspect="1"/>
            </p:cNvPicPr>
            <p:nvPr/>
          </p:nvPicPr>
          <p:blipFill>
            <a:blip r:embed="rId4"/>
            <a:stretch>
              <a:fillRect/>
            </a:stretch>
          </p:blipFill>
          <p:spPr>
            <a:xfrm>
              <a:off x="5975186" y="1754842"/>
              <a:ext cx="1558988" cy="1944661"/>
            </a:xfrm>
            <a:prstGeom prst="rect">
              <a:avLst/>
            </a:prstGeom>
          </p:spPr>
        </p:pic>
        <p:sp>
          <p:nvSpPr>
            <p:cNvPr id="42" name="TextBox 20"/>
            <p:cNvSpPr txBox="1">
              <a:spLocks noChangeArrowheads="1"/>
            </p:cNvSpPr>
            <p:nvPr/>
          </p:nvSpPr>
          <p:spPr bwMode="auto">
            <a:xfrm>
              <a:off x="6772164" y="3586324"/>
              <a:ext cx="4309745" cy="62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marL="0" indent="0" algn="ctr" latinLnBrk="0">
                <a:lnSpc>
                  <a:spcPct val="125000"/>
                </a:lnSpc>
                <a:spcBef>
                  <a:spcPct val="0"/>
                </a:spcBef>
                <a:buFontTx/>
                <a:buNone/>
              </a:pPr>
              <a:r>
                <a:rPr lang="zh-CN" altLang="en-US" sz="1400" dirty="0">
                  <a:latin typeface="微软雅黑" panose="020B0503020204020204" pitchFamily="34" charset="-122"/>
                </a:rPr>
                <a:t>图</a:t>
              </a:r>
              <a:r>
                <a:rPr lang="en-US" altLang="zh-CN" sz="1400" dirty="0">
                  <a:latin typeface="微软雅黑" panose="020B0503020204020204" pitchFamily="34" charset="-122"/>
                </a:rPr>
                <a:t>5 </a:t>
              </a:r>
              <a:r>
                <a:rPr lang="zh-CN" altLang="en-US" sz="1400" dirty="0">
                  <a:latin typeface="微软雅黑" panose="020B0503020204020204" pitchFamily="34" charset="-122"/>
                </a:rPr>
                <a:t>全细胞膜片钳记录海马神经元示意图（左）</a:t>
              </a:r>
              <a:endParaRPr lang="en-US" altLang="zh-CN" sz="1400" dirty="0">
                <a:latin typeface="微软雅黑" panose="020B0503020204020204" pitchFamily="34" charset="-122"/>
              </a:endParaRPr>
            </a:p>
            <a:p>
              <a:pPr marL="0" indent="0" algn="ctr" latinLnBrk="0">
                <a:lnSpc>
                  <a:spcPct val="125000"/>
                </a:lnSpc>
                <a:spcBef>
                  <a:spcPct val="0"/>
                </a:spcBef>
                <a:buFontTx/>
                <a:buNone/>
              </a:pPr>
              <a:r>
                <a:rPr lang="zh-CN" altLang="en-US" sz="1400" dirty="0">
                  <a:latin typeface="微软雅黑" panose="020B0503020204020204" pitchFamily="34" charset="-122"/>
                </a:rPr>
                <a:t>槲皮素对海马神经元动作电位发放阈值的作用（右）</a:t>
              </a:r>
            </a:p>
          </p:txBody>
        </p:sp>
      </p:grpSp>
      <p:grpSp>
        <p:nvGrpSpPr>
          <p:cNvPr id="12" name="组合 11"/>
          <p:cNvGrpSpPr/>
          <p:nvPr/>
        </p:nvGrpSpPr>
        <p:grpSpPr>
          <a:xfrm>
            <a:off x="6627936" y="4258047"/>
            <a:ext cx="4813348" cy="1798963"/>
            <a:chOff x="6520966" y="4259387"/>
            <a:chExt cx="4813348" cy="1798963"/>
          </a:xfrm>
        </p:grpSpPr>
        <p:sp>
          <p:nvSpPr>
            <p:cNvPr id="43" name="文本框 42"/>
            <p:cNvSpPr txBox="1"/>
            <p:nvPr/>
          </p:nvSpPr>
          <p:spPr>
            <a:xfrm>
              <a:off x="6520966" y="4259387"/>
              <a:ext cx="4813348" cy="991870"/>
            </a:xfrm>
            <a:prstGeom prst="rect">
              <a:avLst/>
            </a:prstGeom>
            <a:solidFill>
              <a:schemeClr val="bg2"/>
            </a:solidFill>
            <a:ln>
              <a:solidFill>
                <a:schemeClr val="bg2">
                  <a:lumMod val="25000"/>
                </a:schemeClr>
              </a:solidFill>
            </a:ln>
          </p:spPr>
          <p:style>
            <a:lnRef idx="1">
              <a:schemeClr val="accent3"/>
            </a:lnRef>
            <a:fillRef idx="2">
              <a:schemeClr val="accent3"/>
            </a:fillRef>
            <a:effectRef idx="1">
              <a:schemeClr val="accent3"/>
            </a:effectRef>
            <a:fontRef idx="minor">
              <a:schemeClr val="dk1"/>
            </a:fontRef>
          </p:style>
          <p:txBody>
            <a:bodyPr wrap="square">
              <a:noAutofit/>
            </a:bodyPr>
            <a:lstStyle/>
            <a:p>
              <a:pPr eaLnBrk="1" fontAlgn="auto" latinLnBrk="0" hangingPunct="1">
                <a:lnSpc>
                  <a:spcPct val="150000"/>
                </a:lnSpc>
                <a:spcBef>
                  <a:spcPts val="0"/>
                </a:spcBef>
                <a:spcAft>
                  <a:spcPts val="0"/>
                </a:spcAft>
                <a:buClr>
                  <a:srgbClr val="044875"/>
                </a:buClr>
                <a:defRPr/>
              </a:pPr>
              <a:r>
                <a:rPr lang="zh-CN" altLang="en-US" b="1" dirty="0">
                  <a:latin typeface="微软雅黑" panose="020B0503020204020204" pitchFamily="34" charset="-122"/>
                  <a:ea typeface="微软雅黑" panose="020B0503020204020204" pitchFamily="34" charset="-122"/>
                  <a:cs typeface="Arial" panose="020B0604020202020204" pitchFamily="34" charset="0"/>
                </a:rPr>
                <a:t>槲皮素处理组：</a:t>
              </a:r>
              <a:r>
                <a:rPr lang="zh-CN" altLang="en-US" dirty="0">
                  <a:latin typeface="微软雅黑" panose="020B0503020204020204" pitchFamily="34" charset="-122"/>
                  <a:ea typeface="微软雅黑" panose="020B0503020204020204" pitchFamily="34" charset="-122"/>
                  <a:cs typeface="Arial" panose="020B0604020202020204" pitchFamily="34" charset="0"/>
                </a:rPr>
                <a:t>海马神经元需</a:t>
              </a:r>
              <a:r>
                <a:rPr lang="zh-CN" altLang="en-US"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更高</a:t>
              </a:r>
              <a:r>
                <a:rPr lang="zh-CN" altLang="en-US" dirty="0">
                  <a:latin typeface="微软雅黑" panose="020B0503020204020204" pitchFamily="34" charset="-122"/>
                  <a:ea typeface="微软雅黑" panose="020B0503020204020204" pitchFamily="34" charset="-122"/>
                  <a:cs typeface="Arial" panose="020B0604020202020204" pitchFamily="34" charset="0"/>
                </a:rPr>
                <a:t>的注入电流才能产生动作电位</a:t>
              </a:r>
              <a:endParaRPr lang="en-US" altLang="zh-CN"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4" name="箭头: 下 43"/>
            <p:cNvSpPr/>
            <p:nvPr/>
          </p:nvSpPr>
          <p:spPr>
            <a:xfrm>
              <a:off x="8824146" y="5335120"/>
              <a:ext cx="206983" cy="288000"/>
            </a:xfrm>
            <a:prstGeom prst="downArrow">
              <a:avLst/>
            </a:prstGeom>
            <a:solidFill>
              <a:srgbClr val="BA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6658380" y="5689018"/>
              <a:ext cx="4538513" cy="369332"/>
            </a:xfrm>
            <a:prstGeom prst="rect">
              <a:avLst/>
            </a:prstGeom>
            <a:solidFill>
              <a:srgbClr val="BAD3E4"/>
            </a:solidFill>
            <a:ln>
              <a:solidFill>
                <a:schemeClr val="bg2">
                  <a:lumMod val="25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1" fontAlgn="auto" latinLnBrk="0" hangingPunct="1">
                <a:spcBef>
                  <a:spcPts val="0"/>
                </a:spcBef>
                <a:spcAft>
                  <a:spcPts val="0"/>
                </a:spcAft>
                <a:buClr>
                  <a:srgbClr val="044875"/>
                </a:buClr>
                <a:defRPr/>
              </a:pPr>
              <a:r>
                <a:rPr lang="zh-CN" altLang="en-US"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槲皮素</a:t>
              </a:r>
              <a:r>
                <a:rPr lang="zh-CN" altLang="en-US"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提高</a:t>
              </a:r>
              <a:r>
                <a:rPr lang="zh-CN" altLang="en-US"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海马神经元动作电位的发放阈值</a:t>
              </a:r>
              <a:endParaRPr lang="en-US" altLang="zh-CN"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4" name="组合 13"/>
          <p:cNvGrpSpPr/>
          <p:nvPr/>
        </p:nvGrpSpPr>
        <p:grpSpPr>
          <a:xfrm>
            <a:off x="1181099" y="1818665"/>
            <a:ext cx="3648075" cy="2293620"/>
            <a:chOff x="1860" y="3023"/>
            <a:chExt cx="5745" cy="3612"/>
          </a:xfrm>
        </p:grpSpPr>
        <p:grpSp>
          <p:nvGrpSpPr>
            <p:cNvPr id="7" name="组合 6"/>
            <p:cNvGrpSpPr/>
            <p:nvPr/>
          </p:nvGrpSpPr>
          <p:grpSpPr>
            <a:xfrm>
              <a:off x="1860" y="3023"/>
              <a:ext cx="5745" cy="3612"/>
              <a:chOff x="1181218" y="1919389"/>
              <a:chExt cx="3648028" cy="2293876"/>
            </a:xfrm>
          </p:grpSpPr>
          <p:sp>
            <p:nvSpPr>
              <p:cNvPr id="21" name="TextBox 20"/>
              <p:cNvSpPr txBox="1">
                <a:spLocks noChangeArrowheads="1"/>
              </p:cNvSpPr>
              <p:nvPr/>
            </p:nvSpPr>
            <p:spPr bwMode="auto">
              <a:xfrm>
                <a:off x="1181218" y="3906560"/>
                <a:ext cx="3648028"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a:lnSpc>
                    <a:spcPct val="100000"/>
                  </a:lnSpc>
                  <a:spcBef>
                    <a:spcPct val="0"/>
                  </a:spcBef>
                  <a:buFontTx/>
                  <a:buNone/>
                </a:pPr>
                <a:r>
                  <a:rPr lang="zh-CN" altLang="en-US" sz="1400" dirty="0">
                    <a:latin typeface="微软雅黑" panose="020B0503020204020204" pitchFamily="34" charset="-122"/>
                  </a:rPr>
                  <a:t>图</a:t>
                </a:r>
                <a:r>
                  <a:rPr lang="en-US" altLang="zh-CN" sz="1400" dirty="0">
                    <a:latin typeface="微软雅黑" panose="020B0503020204020204" pitchFamily="34" charset="-122"/>
                  </a:rPr>
                  <a:t>4 </a:t>
                </a:r>
                <a:r>
                  <a:rPr lang="zh-CN" altLang="en-US" sz="1400" dirty="0">
                    <a:latin typeface="微软雅黑" panose="020B0503020204020204" pitchFamily="34" charset="-122"/>
                  </a:rPr>
                  <a:t>槲皮素对海马神经元胞内钙的作用</a:t>
                </a:r>
              </a:p>
            </p:txBody>
          </p:sp>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r="55104"/>
              <a:stretch>
                <a:fillRect/>
              </a:stretch>
            </p:blipFill>
            <p:spPr bwMode="auto">
              <a:xfrm>
                <a:off x="1311837" y="1919389"/>
                <a:ext cx="3386791" cy="1944660"/>
              </a:xfrm>
              <a:prstGeom prst="rect">
                <a:avLst/>
              </a:prstGeom>
              <a:noFill/>
              <a:ln>
                <a:noFill/>
              </a:ln>
            </p:spPr>
          </p:pic>
        </p:grpSp>
        <p:sp>
          <p:nvSpPr>
            <p:cNvPr id="13" name="文本框 12"/>
            <p:cNvSpPr txBox="1"/>
            <p:nvPr/>
          </p:nvSpPr>
          <p:spPr>
            <a:xfrm>
              <a:off x="2585" y="3435"/>
              <a:ext cx="1160" cy="507"/>
            </a:xfrm>
            <a:prstGeom prst="rect">
              <a:avLst/>
            </a:prstGeom>
            <a:noFill/>
          </p:spPr>
          <p:txBody>
            <a:bodyPr wrap="square" rtlCol="0">
              <a:spAutoFit/>
            </a:bodyPr>
            <a:lstStyle/>
            <a:p>
              <a:r>
                <a:rPr lang="en-US" altLang="zh-CN" sz="1500" dirty="0">
                  <a:latin typeface="+mn-lt"/>
                  <a:ea typeface="黑体" panose="02010609060101010101" pitchFamily="49" charset="-122"/>
                  <a:cs typeface="+mn-lt"/>
                </a:rPr>
                <a:t>40 mM</a:t>
              </a:r>
            </a:p>
          </p:txBody>
        </p:sp>
      </p:grpSp>
      <p:sp>
        <p:nvSpPr>
          <p:cNvPr id="16" name="箭头: 下 15">
            <a:extLst>
              <a:ext uri="{FF2B5EF4-FFF2-40B4-BE49-F238E27FC236}">
                <a16:creationId xmlns:a16="http://schemas.microsoft.com/office/drawing/2014/main" id="{6AD757C6-05A8-39C3-3E28-7AD09AB4999F}"/>
              </a:ext>
            </a:extLst>
          </p:cNvPr>
          <p:cNvSpPr/>
          <p:nvPr/>
        </p:nvSpPr>
        <p:spPr>
          <a:xfrm>
            <a:off x="10965423" y="1445631"/>
            <a:ext cx="151692" cy="363537"/>
          </a:xfrm>
          <a:prstGeom prst="downArrow">
            <a:avLst>
              <a:gd name="adj1" fmla="val 31395"/>
              <a:gd name="adj2" fmla="val 78088"/>
            </a:avLst>
          </a:prstGeom>
          <a:gradFill>
            <a:gsLst>
              <a:gs pos="0">
                <a:schemeClr val="bg1"/>
              </a:gs>
              <a:gs pos="37000">
                <a:srgbClr val="C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箭头: 下 16">
            <a:extLst>
              <a:ext uri="{FF2B5EF4-FFF2-40B4-BE49-F238E27FC236}">
                <a16:creationId xmlns:a16="http://schemas.microsoft.com/office/drawing/2014/main" id="{F1B4A743-95D6-3D29-CB62-81C12D66C469}"/>
              </a:ext>
            </a:extLst>
          </p:cNvPr>
          <p:cNvSpPr/>
          <p:nvPr/>
        </p:nvSpPr>
        <p:spPr>
          <a:xfrm>
            <a:off x="11303863" y="1446634"/>
            <a:ext cx="151692" cy="363537"/>
          </a:xfrm>
          <a:prstGeom prst="downArrow">
            <a:avLst>
              <a:gd name="adj1" fmla="val 31395"/>
              <a:gd name="adj2" fmla="val 78088"/>
            </a:avLst>
          </a:prstGeom>
          <a:gradFill>
            <a:gsLst>
              <a:gs pos="0">
                <a:schemeClr val="bg1"/>
              </a:gs>
              <a:gs pos="37000">
                <a:srgbClr val="C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a:extLst>
              <a:ext uri="{FF2B5EF4-FFF2-40B4-BE49-F238E27FC236}">
                <a16:creationId xmlns:a16="http://schemas.microsoft.com/office/drawing/2014/main" id="{C4B8E493-EF28-7DCD-4F59-B60C9530ED65}"/>
              </a:ext>
            </a:extLst>
          </p:cNvPr>
          <p:cNvSpPr/>
          <p:nvPr/>
        </p:nvSpPr>
        <p:spPr>
          <a:xfrm>
            <a:off x="2194560" y="1818665"/>
            <a:ext cx="822308" cy="1437705"/>
          </a:xfrm>
          <a:prstGeom prst="rect">
            <a:avLst/>
          </a:prstGeom>
          <a:solidFill>
            <a:srgbClr val="223F59">
              <a:alpha val="15000"/>
            </a:srgb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a:extLst>
              <a:ext uri="{FF2B5EF4-FFF2-40B4-BE49-F238E27FC236}">
                <a16:creationId xmlns:a16="http://schemas.microsoft.com/office/drawing/2014/main" id="{DB41EC85-D910-2FDA-54EC-B6D098AEB9C1}"/>
              </a:ext>
            </a:extLst>
          </p:cNvPr>
          <p:cNvSpPr/>
          <p:nvPr/>
        </p:nvSpPr>
        <p:spPr>
          <a:xfrm>
            <a:off x="0" y="6621780"/>
            <a:ext cx="12191365" cy="23622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3810000" y="254000"/>
            <a:ext cx="83820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p:nvPr/>
        </p:nvGrpSpPr>
        <p:grpSpPr bwMode="auto">
          <a:xfrm>
            <a:off x="550863" y="82550"/>
            <a:ext cx="3541712" cy="583565"/>
            <a:chOff x="551544" y="82976"/>
            <a:chExt cx="3540396" cy="582556"/>
          </a:xfrm>
        </p:grpSpPr>
        <p:sp>
          <p:nvSpPr>
            <p:cNvPr id="6170" name="文本框 4"/>
            <p:cNvSpPr txBox="1">
              <a:spLocks noChangeArrowheads="1"/>
            </p:cNvSpPr>
            <p:nvPr/>
          </p:nvSpPr>
          <p:spPr bwMode="auto">
            <a:xfrm>
              <a:off x="800100" y="111278"/>
              <a:ext cx="3291840" cy="52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dirty="0">
                  <a:solidFill>
                    <a:srgbClr val="044875"/>
                  </a:solidFill>
                  <a:latin typeface="微软雅黑" panose="020B0503020204020204" pitchFamily="34" charset="-122"/>
                  <a:ea typeface="微软雅黑" panose="020B0503020204020204" pitchFamily="34" charset="-122"/>
                </a:rPr>
                <a:t>研究结果</a:t>
              </a:r>
            </a:p>
          </p:txBody>
        </p:sp>
        <p:sp>
          <p:nvSpPr>
            <p:cNvPr id="6" name="文本框 5"/>
            <p:cNvSpPr txBox="1"/>
            <p:nvPr/>
          </p:nvSpPr>
          <p:spPr>
            <a:xfrm>
              <a:off x="551544" y="82976"/>
              <a:ext cx="723631" cy="582556"/>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03</a:t>
              </a:r>
              <a:endParaRPr lang="zh-CN" altLang="en-US" sz="3200" dirty="0">
                <a:solidFill>
                  <a:schemeClr val="bg2">
                    <a:lumMod val="25000"/>
                  </a:schemeClr>
                </a:solidFill>
                <a:latin typeface="Impact" panose="020B0806030902050204" pitchFamily="34" charset="0"/>
                <a:ea typeface="+mn-ea"/>
              </a:endParaRPr>
            </a:p>
          </p:txBody>
        </p:sp>
      </p:grpSp>
      <p:sp>
        <p:nvSpPr>
          <p:cNvPr id="34" name="文本框 53"/>
          <p:cNvSpPr txBox="1">
            <a:spLocks noChangeArrowheads="1"/>
          </p:cNvSpPr>
          <p:nvPr/>
        </p:nvSpPr>
        <p:spPr bwMode="auto">
          <a:xfrm>
            <a:off x="304800" y="661035"/>
            <a:ext cx="70612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457200" indent="-457200" eaLnBrk="1" latinLnBrk="0" hangingPunct="1">
              <a:lnSpc>
                <a:spcPct val="150000"/>
              </a:lnSpc>
              <a:buFont typeface="Wingdings" panose="05000000000000000000" charset="0"/>
              <a:buChar char="Ø"/>
            </a:pP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结果</a:t>
            </a:r>
            <a:r>
              <a:rPr lang="en-US" altLang="zh-CN" sz="2400" b="1" dirty="0">
                <a:latin typeface="微软雅黑" panose="020B0503020204020204" pitchFamily="34" charset="-122"/>
                <a:ea typeface="微软雅黑" panose="020B0503020204020204" pitchFamily="34" charset="-122"/>
                <a:cs typeface="Arial" panose="020B0604020202020204" pitchFamily="34" charset="0"/>
              </a:rPr>
              <a:t>2</a:t>
            </a: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a:t>
            </a:r>
            <a:r>
              <a:rPr lang="zh-CN" altLang="en-US" sz="2400" b="1" dirty="0">
                <a:latin typeface="微软雅黑" panose="020B0503020204020204" pitchFamily="34" charset="-122"/>
                <a:ea typeface="微软雅黑" panose="020B0503020204020204" pitchFamily="34" charset="-122"/>
                <a:cs typeface="Arial" panose="020B0604020202020204" pitchFamily="34" charset="0"/>
                <a:sym typeface="+mn-ea"/>
              </a:rPr>
              <a:t>槲皮素调控突触传递的突触前机制</a:t>
            </a:r>
            <a:endParaRPr lang="en-US" altLang="zh-CN" sz="2400" b="1" dirty="0">
              <a:latin typeface="微软雅黑" panose="020B0503020204020204" pitchFamily="34" charset="-122"/>
              <a:ea typeface="微软雅黑" panose="020B0503020204020204" pitchFamily="34" charset="-122"/>
              <a:cs typeface="Arial" panose="020B0604020202020204" pitchFamily="34" charset="0"/>
            </a:endParaRPr>
          </a:p>
          <a:p>
            <a:pPr marL="457200" indent="-457200" eaLnBrk="1" latinLnBrk="0" hangingPunct="1">
              <a:lnSpc>
                <a:spcPct val="150000"/>
              </a:lnSpc>
              <a:buFont typeface="Wingdings" panose="05000000000000000000" charset="0"/>
              <a:buChar char="Ø"/>
            </a:pPr>
            <a:r>
              <a:rPr lang="zh-CN" altLang="en-US" sz="1800" dirty="0">
                <a:latin typeface="微软雅黑" panose="020B0503020204020204" pitchFamily="34" charset="-122"/>
                <a:ea typeface="微软雅黑" panose="020B0503020204020204" pitchFamily="34" charset="-122"/>
                <a:cs typeface="Arial" panose="020B0604020202020204" pitchFamily="34" charset="0"/>
              </a:rPr>
              <a:t>槲皮素对</a:t>
            </a:r>
            <a:r>
              <a:rPr lang="zh-CN" altLang="en-US" sz="18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花萼状突触</a:t>
            </a:r>
            <a:r>
              <a:rPr lang="zh-CN" altLang="en-US" sz="1800" dirty="0">
                <a:latin typeface="微软雅黑" panose="020B0503020204020204" pitchFamily="34" charset="-122"/>
                <a:ea typeface="微软雅黑" panose="020B0503020204020204" pitchFamily="34" charset="-122"/>
                <a:cs typeface="Arial" panose="020B0604020202020204" pitchFamily="34" charset="0"/>
              </a:rPr>
              <a:t>动作电位的影响</a:t>
            </a:r>
            <a:endParaRPr lang="en-US" altLang="zh-CN"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0" name="灯片编号占位符 49">
            <a:extLst>
              <a:ext uri="{FF2B5EF4-FFF2-40B4-BE49-F238E27FC236}">
                <a16:creationId xmlns:a16="http://schemas.microsoft.com/office/drawing/2014/main" id="{6688BBEE-03D0-FCC7-86FB-B8BFA6ADE796}"/>
              </a:ext>
            </a:extLst>
          </p:cNvPr>
          <p:cNvSpPr>
            <a:spLocks noGrp="1"/>
          </p:cNvSpPr>
          <p:nvPr>
            <p:ph type="sldNum" sz="quarter" idx="12"/>
          </p:nvPr>
        </p:nvSpPr>
        <p:spPr>
          <a:xfrm>
            <a:off x="9448165" y="6557327"/>
            <a:ext cx="2743200" cy="365125"/>
          </a:xfrm>
        </p:spPr>
        <p:txBody>
          <a:bodyPr/>
          <a:lstStyle/>
          <a:p>
            <a:r>
              <a:rPr lang="en-US" altLang="zh-CN" dirty="0">
                <a:solidFill>
                  <a:schemeClr val="bg1"/>
                </a:solidFill>
              </a:rPr>
              <a:t>·</a:t>
            </a:r>
            <a:fld id="{9D55DC8D-C4F0-4F0D-B826-92573808DA56}" type="slidenum">
              <a:rPr lang="zh-CN" altLang="en-US" smtClean="0">
                <a:solidFill>
                  <a:schemeClr val="bg1"/>
                </a:solidFill>
              </a:rPr>
              <a:t>13</a:t>
            </a:fld>
            <a:endParaRPr lang="zh-CN" altLang="en-US" dirty="0">
              <a:solidFill>
                <a:schemeClr val="bg1"/>
              </a:solidFill>
            </a:endParaRPr>
          </a:p>
        </p:txBody>
      </p:sp>
      <p:grpSp>
        <p:nvGrpSpPr>
          <p:cNvPr id="8" name="组合 7">
            <a:extLst>
              <a:ext uri="{FF2B5EF4-FFF2-40B4-BE49-F238E27FC236}">
                <a16:creationId xmlns:a16="http://schemas.microsoft.com/office/drawing/2014/main" id="{925E9567-BF71-506C-3EB5-C38E1FD4CB02}"/>
              </a:ext>
            </a:extLst>
          </p:cNvPr>
          <p:cNvGrpSpPr/>
          <p:nvPr/>
        </p:nvGrpSpPr>
        <p:grpSpPr>
          <a:xfrm>
            <a:off x="2212149" y="1801063"/>
            <a:ext cx="7627101" cy="4049427"/>
            <a:chOff x="2100599" y="1847037"/>
            <a:chExt cx="7627101" cy="4049427"/>
          </a:xfrm>
        </p:grpSpPr>
        <p:grpSp>
          <p:nvGrpSpPr>
            <p:cNvPr id="48" name="组合 47">
              <a:extLst>
                <a:ext uri="{FF2B5EF4-FFF2-40B4-BE49-F238E27FC236}">
                  <a16:creationId xmlns:a16="http://schemas.microsoft.com/office/drawing/2014/main" id="{4CF4202A-C6ED-B7EC-8E14-16C225439185}"/>
                </a:ext>
              </a:extLst>
            </p:cNvPr>
            <p:cNvGrpSpPr>
              <a:grpSpLocks noChangeAspect="1"/>
            </p:cNvGrpSpPr>
            <p:nvPr/>
          </p:nvGrpSpPr>
          <p:grpSpPr>
            <a:xfrm>
              <a:off x="2100599" y="1847037"/>
              <a:ext cx="6947222" cy="4049427"/>
              <a:chOff x="699809" y="1890395"/>
              <a:chExt cx="6080022" cy="3543949"/>
            </a:xfrm>
          </p:grpSpPr>
          <p:grpSp>
            <p:nvGrpSpPr>
              <p:cNvPr id="46" name="组合 45">
                <a:extLst>
                  <a:ext uri="{FF2B5EF4-FFF2-40B4-BE49-F238E27FC236}">
                    <a16:creationId xmlns:a16="http://schemas.microsoft.com/office/drawing/2014/main" id="{A831E612-CE42-B57A-74C9-107646F94B1B}"/>
                  </a:ext>
                </a:extLst>
              </p:cNvPr>
              <p:cNvGrpSpPr>
                <a:grpSpLocks noChangeAspect="1"/>
              </p:cNvGrpSpPr>
              <p:nvPr/>
            </p:nvGrpSpPr>
            <p:grpSpPr>
              <a:xfrm>
                <a:off x="699809" y="1890395"/>
                <a:ext cx="3492467" cy="3293881"/>
                <a:chOff x="-2004975" y="3255990"/>
                <a:chExt cx="2387601" cy="2251839"/>
              </a:xfrm>
            </p:grpSpPr>
            <p:grpSp>
              <p:nvGrpSpPr>
                <p:cNvPr id="44" name="组合 43">
                  <a:extLst>
                    <a:ext uri="{FF2B5EF4-FFF2-40B4-BE49-F238E27FC236}">
                      <a16:creationId xmlns:a16="http://schemas.microsoft.com/office/drawing/2014/main" id="{25E51F9C-9FCB-1B2D-78A8-E8D271F769CC}"/>
                    </a:ext>
                  </a:extLst>
                </p:cNvPr>
                <p:cNvGrpSpPr/>
                <p:nvPr/>
              </p:nvGrpSpPr>
              <p:grpSpPr>
                <a:xfrm>
                  <a:off x="-2004975" y="3410606"/>
                  <a:ext cx="2387601" cy="2097223"/>
                  <a:chOff x="-2004975" y="3410606"/>
                  <a:chExt cx="2387601" cy="2097223"/>
                </a:xfrm>
              </p:grpSpPr>
              <p:pic>
                <p:nvPicPr>
                  <p:cNvPr id="20" name="图片 19">
                    <a:extLst>
                      <a:ext uri="{FF2B5EF4-FFF2-40B4-BE49-F238E27FC236}">
                        <a16:creationId xmlns:a16="http://schemas.microsoft.com/office/drawing/2014/main" id="{3D5A9A19-E2D8-D86C-2367-F8C20199F6C2}"/>
                      </a:ext>
                    </a:extLst>
                  </p:cNvPr>
                  <p:cNvPicPr>
                    <a:picLocks noChangeAspect="1"/>
                  </p:cNvPicPr>
                  <p:nvPr>
                    <p:custDataLst>
                      <p:tags r:id="rId3"/>
                    </p:custDataLst>
                  </p:nvPr>
                </p:nvPicPr>
                <p:blipFill rotWithShape="1">
                  <a:blip r:embed="rId14" cstate="print">
                    <a:extLst>
                      <a:ext uri="{28A0092B-C50C-407E-A947-70E740481C1C}">
                        <a14:useLocalDpi xmlns:a14="http://schemas.microsoft.com/office/drawing/2010/main" val="0"/>
                      </a:ext>
                    </a:extLst>
                  </a:blip>
                  <a:srcRect r="21444"/>
                  <a:stretch/>
                </p:blipFill>
                <p:spPr>
                  <a:xfrm>
                    <a:off x="-1634134" y="3410606"/>
                    <a:ext cx="2016760" cy="2097223"/>
                  </a:xfrm>
                  <a:prstGeom prst="rect">
                    <a:avLst/>
                  </a:prstGeom>
                </p:spPr>
              </p:pic>
              <p:sp>
                <p:nvSpPr>
                  <p:cNvPr id="23" name="文本框 22">
                    <a:extLst>
                      <a:ext uri="{FF2B5EF4-FFF2-40B4-BE49-F238E27FC236}">
                        <a16:creationId xmlns:a16="http://schemas.microsoft.com/office/drawing/2014/main" id="{74A45FB9-D67C-926C-54CF-055E9ED2DD37}"/>
                      </a:ext>
                    </a:extLst>
                  </p:cNvPr>
                  <p:cNvSpPr txBox="1"/>
                  <p:nvPr>
                    <p:custDataLst>
                      <p:tags r:id="rId4"/>
                    </p:custDataLst>
                  </p:nvPr>
                </p:nvSpPr>
                <p:spPr>
                  <a:xfrm>
                    <a:off x="-2004975" y="4474774"/>
                    <a:ext cx="1014730" cy="414507"/>
                  </a:xfrm>
                  <a:prstGeom prst="rect">
                    <a:avLst/>
                  </a:prstGeom>
                  <a:noFill/>
                </p:spPr>
                <p:txBody>
                  <a:bodyPr wrap="square" rtlCol="0">
                    <a:spAutoFit/>
                  </a:bodyPr>
                  <a:lstStyle/>
                  <a:p>
                    <a:pPr algn="ctr">
                      <a:lnSpc>
                        <a:spcPct val="125000"/>
                      </a:lnSpc>
                    </a:pPr>
                    <a:r>
                      <a:rPr lang="zh-CN" altLang="en-US" sz="1400" dirty="0">
                        <a:latin typeface="微软雅黑" panose="020B0503020204020204" pitchFamily="34" charset="-122"/>
                        <a:ea typeface="微软雅黑" panose="020B0503020204020204" pitchFamily="34" charset="-122"/>
                      </a:rPr>
                      <a:t>突触前</a:t>
                    </a:r>
                    <a:endParaRPr lang="en-US" altLang="zh-CN" sz="1400" dirty="0">
                      <a:latin typeface="微软雅黑" panose="020B0503020204020204" pitchFamily="34" charset="-122"/>
                      <a:ea typeface="微软雅黑" panose="020B0503020204020204" pitchFamily="34" charset="-122"/>
                    </a:endParaRPr>
                  </a:p>
                  <a:p>
                    <a:pPr algn="ctr">
                      <a:lnSpc>
                        <a:spcPct val="125000"/>
                      </a:lnSpc>
                    </a:pPr>
                    <a:r>
                      <a:rPr lang="zh-CN" altLang="en-US" sz="1400" dirty="0">
                        <a:latin typeface="微软雅黑" panose="020B0503020204020204" pitchFamily="34" charset="-122"/>
                        <a:ea typeface="微软雅黑" panose="020B0503020204020204" pitchFamily="34" charset="-122"/>
                      </a:rPr>
                      <a:t>神经末梢</a:t>
                    </a:r>
                  </a:p>
                </p:txBody>
              </p:sp>
              <p:sp>
                <p:nvSpPr>
                  <p:cNvPr id="24" name="文本框 23">
                    <a:extLst>
                      <a:ext uri="{FF2B5EF4-FFF2-40B4-BE49-F238E27FC236}">
                        <a16:creationId xmlns:a16="http://schemas.microsoft.com/office/drawing/2014/main" id="{3BEA5F2F-CCD3-E90A-185C-4421E5BB2159}"/>
                      </a:ext>
                    </a:extLst>
                  </p:cNvPr>
                  <p:cNvSpPr txBox="1"/>
                  <p:nvPr>
                    <p:custDataLst>
                      <p:tags r:id="rId5"/>
                    </p:custDataLst>
                  </p:nvPr>
                </p:nvSpPr>
                <p:spPr>
                  <a:xfrm>
                    <a:off x="-1756930" y="3516986"/>
                    <a:ext cx="617099" cy="414507"/>
                  </a:xfrm>
                  <a:prstGeom prst="rect">
                    <a:avLst/>
                  </a:prstGeom>
                  <a:noFill/>
                </p:spPr>
                <p:txBody>
                  <a:bodyPr wrap="square" rtlCol="0">
                    <a:spAutoFit/>
                  </a:bodyPr>
                  <a:lstStyle/>
                  <a:p>
                    <a:pPr algn="ctr">
                      <a:lnSpc>
                        <a:spcPct val="125000"/>
                      </a:lnSpc>
                    </a:pPr>
                    <a:r>
                      <a:rPr lang="zh-CN" altLang="en-US" sz="1400" dirty="0">
                        <a:solidFill>
                          <a:srgbClr val="C00000"/>
                        </a:solidFill>
                        <a:latin typeface="微软雅黑" panose="020B0503020204020204" pitchFamily="34" charset="-122"/>
                        <a:ea typeface="微软雅黑" panose="020B0503020204020204" pitchFamily="34" charset="-122"/>
                      </a:rPr>
                      <a:t>突触前</a:t>
                    </a:r>
                    <a:endParaRPr lang="en-US" altLang="zh-CN" sz="1400" dirty="0">
                      <a:solidFill>
                        <a:srgbClr val="C00000"/>
                      </a:solidFill>
                      <a:latin typeface="微软雅黑" panose="020B0503020204020204" pitchFamily="34" charset="-122"/>
                      <a:ea typeface="微软雅黑" panose="020B0503020204020204" pitchFamily="34" charset="-122"/>
                    </a:endParaRPr>
                  </a:p>
                  <a:p>
                    <a:pPr algn="ctr">
                      <a:lnSpc>
                        <a:spcPct val="125000"/>
                      </a:lnSpc>
                    </a:pPr>
                    <a:r>
                      <a:rPr lang="zh-CN" altLang="en-US" sz="1400" dirty="0">
                        <a:solidFill>
                          <a:srgbClr val="C00000"/>
                        </a:solidFill>
                        <a:latin typeface="微软雅黑" panose="020B0503020204020204" pitchFamily="34" charset="-122"/>
                        <a:ea typeface="微软雅黑" panose="020B0503020204020204" pitchFamily="34" charset="-122"/>
                      </a:rPr>
                      <a:t>动作电位</a:t>
                    </a:r>
                  </a:p>
                </p:txBody>
              </p:sp>
              <p:sp>
                <p:nvSpPr>
                  <p:cNvPr id="27" name="文本框 26">
                    <a:extLst>
                      <a:ext uri="{FF2B5EF4-FFF2-40B4-BE49-F238E27FC236}">
                        <a16:creationId xmlns:a16="http://schemas.microsoft.com/office/drawing/2014/main" id="{DD67891F-9308-410C-36BC-B51BE001A33E}"/>
                      </a:ext>
                    </a:extLst>
                  </p:cNvPr>
                  <p:cNvSpPr txBox="1"/>
                  <p:nvPr>
                    <p:custDataLst>
                      <p:tags r:id="rId6"/>
                    </p:custDataLst>
                  </p:nvPr>
                </p:nvSpPr>
                <p:spPr>
                  <a:xfrm>
                    <a:off x="-824690" y="4441900"/>
                    <a:ext cx="867410" cy="414507"/>
                  </a:xfrm>
                  <a:prstGeom prst="rect">
                    <a:avLst/>
                  </a:prstGeom>
                  <a:noFill/>
                </p:spPr>
                <p:txBody>
                  <a:bodyPr wrap="square" rtlCol="0">
                    <a:spAutoFit/>
                  </a:bodyPr>
                  <a:lstStyle/>
                  <a:p>
                    <a:pPr algn="ctr">
                      <a:lnSpc>
                        <a:spcPct val="125000"/>
                      </a:lnSpc>
                    </a:pPr>
                    <a:r>
                      <a:rPr lang="zh-CN" altLang="en-US" sz="1400" dirty="0">
                        <a:latin typeface="微软雅黑" panose="020B0503020204020204" pitchFamily="34" charset="-122"/>
                        <a:ea typeface="微软雅黑" panose="020B0503020204020204" pitchFamily="34" charset="-122"/>
                      </a:rPr>
                      <a:t>突触后</a:t>
                    </a:r>
                    <a:endParaRPr lang="en-US" altLang="zh-CN" sz="1400" dirty="0">
                      <a:latin typeface="微软雅黑" panose="020B0503020204020204" pitchFamily="34" charset="-122"/>
                      <a:ea typeface="微软雅黑" panose="020B0503020204020204" pitchFamily="34" charset="-122"/>
                    </a:endParaRPr>
                  </a:p>
                  <a:p>
                    <a:pPr algn="ctr">
                      <a:lnSpc>
                        <a:spcPct val="125000"/>
                      </a:lnSpc>
                    </a:pPr>
                    <a:r>
                      <a:rPr lang="zh-CN" altLang="en-US" sz="1400" dirty="0">
                        <a:latin typeface="微软雅黑" panose="020B0503020204020204" pitchFamily="34" charset="-122"/>
                        <a:ea typeface="微软雅黑" panose="020B0503020204020204" pitchFamily="34" charset="-122"/>
                      </a:rPr>
                      <a:t>神经元</a:t>
                    </a:r>
                  </a:p>
                </p:txBody>
              </p:sp>
              <p:grpSp>
                <p:nvGrpSpPr>
                  <p:cNvPr id="38" name="组合 37">
                    <a:extLst>
                      <a:ext uri="{FF2B5EF4-FFF2-40B4-BE49-F238E27FC236}">
                        <a16:creationId xmlns:a16="http://schemas.microsoft.com/office/drawing/2014/main" id="{0CB0B6D8-5E0B-852F-FB2A-0FFCAF612860}"/>
                      </a:ext>
                    </a:extLst>
                  </p:cNvPr>
                  <p:cNvGrpSpPr/>
                  <p:nvPr/>
                </p:nvGrpSpPr>
                <p:grpSpPr>
                  <a:xfrm flipH="1" flipV="1">
                    <a:off x="-1175380" y="3723522"/>
                    <a:ext cx="423289" cy="465288"/>
                    <a:chOff x="-1149980" y="3668247"/>
                    <a:chExt cx="423289" cy="465288"/>
                  </a:xfrm>
                </p:grpSpPr>
                <p:cxnSp>
                  <p:nvCxnSpPr>
                    <p:cNvPr id="32" name="直接连接符 31">
                      <a:extLst>
                        <a:ext uri="{FF2B5EF4-FFF2-40B4-BE49-F238E27FC236}">
                          <a16:creationId xmlns:a16="http://schemas.microsoft.com/office/drawing/2014/main" id="{150C6013-6B5F-F2B7-331F-3E562D510CC5}"/>
                        </a:ext>
                      </a:extLst>
                    </p:cNvPr>
                    <p:cNvCxnSpPr/>
                    <p:nvPr>
                      <p:custDataLst>
                        <p:tags r:id="rId8"/>
                      </p:custDataLst>
                    </p:nvPr>
                  </p:nvCxnSpPr>
                  <p:spPr>
                    <a:xfrm rot="19204440" flipH="1">
                      <a:off x="-1126864" y="3709752"/>
                      <a:ext cx="49213" cy="422958"/>
                    </a:xfrm>
                    <a:prstGeom prst="line">
                      <a:avLst/>
                    </a:prstGeom>
                    <a:ln w="12700">
                      <a:solidFill>
                        <a:srgbClr val="C00000"/>
                      </a:solidFill>
                    </a:ln>
                  </p:spPr>
                  <p:style>
                    <a:lnRef idx="1">
                      <a:schemeClr val="accent6"/>
                    </a:lnRef>
                    <a:fillRef idx="0">
                      <a:schemeClr val="accent6"/>
                    </a:fillRef>
                    <a:effectRef idx="0">
                      <a:schemeClr val="accent6"/>
                    </a:effectRef>
                    <a:fontRef idx="minor">
                      <a:schemeClr val="tx1"/>
                    </a:fontRef>
                  </p:style>
                </p:cxnSp>
                <p:cxnSp>
                  <p:nvCxnSpPr>
                    <p:cNvPr id="33" name="直接连接符 32">
                      <a:extLst>
                        <a:ext uri="{FF2B5EF4-FFF2-40B4-BE49-F238E27FC236}">
                          <a16:creationId xmlns:a16="http://schemas.microsoft.com/office/drawing/2014/main" id="{4F0CC611-F98F-F806-F45D-2F9FBCEBDD85}"/>
                        </a:ext>
                      </a:extLst>
                    </p:cNvPr>
                    <p:cNvCxnSpPr/>
                    <p:nvPr>
                      <p:custDataLst>
                        <p:tags r:id="rId9"/>
                      </p:custDataLst>
                    </p:nvPr>
                  </p:nvCxnSpPr>
                  <p:spPr>
                    <a:xfrm rot="19204440">
                      <a:off x="-1080109" y="3668247"/>
                      <a:ext cx="59892" cy="422958"/>
                    </a:xfrm>
                    <a:prstGeom prst="line">
                      <a:avLst/>
                    </a:prstGeom>
                    <a:ln w="12700">
                      <a:solidFill>
                        <a:srgbClr val="C00000"/>
                      </a:solidFill>
                    </a:ln>
                  </p:spPr>
                  <p:style>
                    <a:lnRef idx="1">
                      <a:schemeClr val="accent6"/>
                    </a:lnRef>
                    <a:fillRef idx="0">
                      <a:schemeClr val="accent6"/>
                    </a:fillRef>
                    <a:effectRef idx="0">
                      <a:schemeClr val="accent6"/>
                    </a:effectRef>
                    <a:fontRef idx="minor">
                      <a:schemeClr val="tx1"/>
                    </a:fontRef>
                  </p:style>
                </p:cxnSp>
                <p:cxnSp>
                  <p:nvCxnSpPr>
                    <p:cNvPr id="35" name="直接连接符 34">
                      <a:extLst>
                        <a:ext uri="{FF2B5EF4-FFF2-40B4-BE49-F238E27FC236}">
                          <a16:creationId xmlns:a16="http://schemas.microsoft.com/office/drawing/2014/main" id="{B9B3353B-931A-BED4-42D9-B4931488D6A7}"/>
                        </a:ext>
                      </a:extLst>
                    </p:cNvPr>
                    <p:cNvCxnSpPr>
                      <a:cxnSpLocks/>
                    </p:cNvCxnSpPr>
                    <p:nvPr>
                      <p:custDataLst>
                        <p:tags r:id="rId10"/>
                      </p:custDataLst>
                    </p:nvPr>
                  </p:nvCxnSpPr>
                  <p:spPr>
                    <a:xfrm>
                      <a:off x="-1149980" y="3815569"/>
                      <a:ext cx="258509" cy="317966"/>
                    </a:xfrm>
                    <a:prstGeom prst="line">
                      <a:avLst/>
                    </a:prstGeom>
                    <a:ln w="12700">
                      <a:solidFill>
                        <a:srgbClr val="C00000"/>
                      </a:solidFill>
                    </a:ln>
                  </p:spPr>
                  <p:style>
                    <a:lnRef idx="1">
                      <a:schemeClr val="accent6"/>
                    </a:lnRef>
                    <a:fillRef idx="0">
                      <a:schemeClr val="accent6"/>
                    </a:fillRef>
                    <a:effectRef idx="0">
                      <a:schemeClr val="accent6"/>
                    </a:effectRef>
                    <a:fontRef idx="minor">
                      <a:schemeClr val="tx1"/>
                    </a:fontRef>
                  </p:style>
                </p:cxnSp>
                <p:cxnSp>
                  <p:nvCxnSpPr>
                    <p:cNvPr id="36" name="直接连接符 35">
                      <a:extLst>
                        <a:ext uri="{FF2B5EF4-FFF2-40B4-BE49-F238E27FC236}">
                          <a16:creationId xmlns:a16="http://schemas.microsoft.com/office/drawing/2014/main" id="{5BACBBD2-0016-77F8-A814-C2654474CB9F}"/>
                        </a:ext>
                      </a:extLst>
                    </p:cNvPr>
                    <p:cNvCxnSpPr>
                      <a:cxnSpLocks/>
                    </p:cNvCxnSpPr>
                    <p:nvPr>
                      <p:custDataLst>
                        <p:tags r:id="rId11"/>
                      </p:custDataLst>
                    </p:nvPr>
                  </p:nvCxnSpPr>
                  <p:spPr>
                    <a:xfrm flipH="1">
                      <a:off x="-891471" y="4133535"/>
                      <a:ext cx="164780" cy="0"/>
                    </a:xfrm>
                    <a:prstGeom prst="line">
                      <a:avLst/>
                    </a:prstGeom>
                    <a:ln w="12700">
                      <a:solidFill>
                        <a:srgbClr val="C00000"/>
                      </a:solidFill>
                    </a:ln>
                  </p:spPr>
                  <p:style>
                    <a:lnRef idx="1">
                      <a:schemeClr val="accent6"/>
                    </a:lnRef>
                    <a:fillRef idx="0">
                      <a:schemeClr val="accent6"/>
                    </a:fillRef>
                    <a:effectRef idx="0">
                      <a:schemeClr val="accent6"/>
                    </a:effectRef>
                    <a:fontRef idx="minor">
                      <a:schemeClr val="tx1"/>
                    </a:fontRef>
                  </p:style>
                </p:cxnSp>
              </p:grpSp>
              <p:sp>
                <p:nvSpPr>
                  <p:cNvPr id="40" name="矩形 39">
                    <a:extLst>
                      <a:ext uri="{FF2B5EF4-FFF2-40B4-BE49-F238E27FC236}">
                        <a16:creationId xmlns:a16="http://schemas.microsoft.com/office/drawing/2014/main" id="{C327E2D2-A4C2-534D-92E5-DD06315A7BA9}"/>
                      </a:ext>
                    </a:extLst>
                  </p:cNvPr>
                  <p:cNvSpPr/>
                  <p:nvPr/>
                </p:nvSpPr>
                <p:spPr>
                  <a:xfrm>
                    <a:off x="-73026" y="5061511"/>
                    <a:ext cx="455651" cy="38678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图片 38">
                    <a:extLst>
                      <a:ext uri="{FF2B5EF4-FFF2-40B4-BE49-F238E27FC236}">
                        <a16:creationId xmlns:a16="http://schemas.microsoft.com/office/drawing/2014/main" id="{C3E7A334-C7F1-B6DB-8BBC-04F4A996059D}"/>
                      </a:ext>
                    </a:extLst>
                  </p:cNvPr>
                  <p:cNvPicPr>
                    <a:picLocks noChangeAspect="1"/>
                  </p:cNvPicPr>
                  <p:nvPr>
                    <p:custDataLst>
                      <p:tags r:id="rId7"/>
                    </p:custDataLst>
                  </p:nvPr>
                </p:nvPicPr>
                <p:blipFill rotWithShape="1">
                  <a:blip r:embed="rId14" cstate="print">
                    <a:extLst>
                      <a:ext uri="{28A0092B-C50C-407E-A947-70E740481C1C}">
                        <a14:useLocalDpi xmlns:a14="http://schemas.microsoft.com/office/drawing/2010/main" val="0"/>
                      </a:ext>
                    </a:extLst>
                  </a:blip>
                  <a:srcRect l="62001" t="68579" r="31611" b="26213"/>
                  <a:stretch/>
                </p:blipFill>
                <p:spPr>
                  <a:xfrm rot="1319787">
                    <a:off x="-163179" y="4991828"/>
                    <a:ext cx="163972" cy="109210"/>
                  </a:xfrm>
                  <a:prstGeom prst="rect">
                    <a:avLst/>
                  </a:prstGeom>
                </p:spPr>
              </p:pic>
            </p:grpSp>
            <p:sp>
              <p:nvSpPr>
                <p:cNvPr id="30" name="文本框 29">
                  <a:extLst>
                    <a:ext uri="{FF2B5EF4-FFF2-40B4-BE49-F238E27FC236}">
                      <a16:creationId xmlns:a16="http://schemas.microsoft.com/office/drawing/2014/main" id="{7E10A8ED-D49E-4EEB-6439-D7296BA611CD}"/>
                    </a:ext>
                  </a:extLst>
                </p:cNvPr>
                <p:cNvSpPr txBox="1"/>
                <p:nvPr>
                  <p:custDataLst>
                    <p:tags r:id="rId2"/>
                  </p:custDataLst>
                </p:nvPr>
              </p:nvSpPr>
              <p:spPr>
                <a:xfrm>
                  <a:off x="-1295701" y="3255990"/>
                  <a:ext cx="1403350" cy="210410"/>
                </a:xfrm>
                <a:prstGeom prst="rect">
                  <a:avLst/>
                </a:prstGeom>
                <a:noFill/>
              </p:spPr>
              <p:txBody>
                <a:bodyPr wrap="square" rtlCol="0">
                  <a:spAutoFit/>
                </a:bodyPr>
                <a:lstStyle/>
                <a:p>
                  <a:pPr algn="ctr"/>
                  <a:r>
                    <a:rPr lang="en-US" altLang="zh-CN" sz="1400" dirty="0">
                      <a:latin typeface="微软雅黑" panose="020B0503020204020204" pitchFamily="34" charset="-122"/>
                      <a:ea typeface="微软雅黑" panose="020B0503020204020204" pitchFamily="34" charset="-122"/>
                    </a:rPr>
                    <a:t>Calyx of Held</a:t>
                  </a:r>
                  <a:endParaRPr lang="zh-CN" altLang="en-US" sz="1400" dirty="0">
                    <a:latin typeface="微软雅黑" panose="020B0503020204020204" pitchFamily="34" charset="-122"/>
                    <a:ea typeface="微软雅黑" panose="020B0503020204020204" pitchFamily="34" charset="-122"/>
                  </a:endParaRPr>
                </a:p>
              </p:txBody>
            </p:sp>
          </p:grpSp>
          <p:sp>
            <p:nvSpPr>
              <p:cNvPr id="47" name="TextBox 20">
                <a:extLst>
                  <a:ext uri="{FF2B5EF4-FFF2-40B4-BE49-F238E27FC236}">
                    <a16:creationId xmlns:a16="http://schemas.microsoft.com/office/drawing/2014/main" id="{3C302503-C739-90D5-FA6F-FFE75B2112F4}"/>
                  </a:ext>
                </a:extLst>
              </p:cNvPr>
              <p:cNvSpPr txBox="1">
                <a:spLocks noChangeArrowheads="1"/>
              </p:cNvSpPr>
              <p:nvPr/>
            </p:nvSpPr>
            <p:spPr bwMode="auto">
              <a:xfrm>
                <a:off x="1273378" y="4903709"/>
                <a:ext cx="5506453" cy="53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marL="0" indent="0" algn="ctr" latinLnBrk="0">
                  <a:lnSpc>
                    <a:spcPct val="125000"/>
                  </a:lnSpc>
                  <a:spcBef>
                    <a:spcPct val="0"/>
                  </a:spcBef>
                  <a:buFontTx/>
                  <a:buNone/>
                </a:pPr>
                <a:r>
                  <a:rPr lang="zh-CN" altLang="en-US" sz="1400" dirty="0">
                    <a:latin typeface="微软雅黑" panose="020B0503020204020204" pitchFamily="34" charset="-122"/>
                  </a:rPr>
                  <a:t>图</a:t>
                </a:r>
                <a:r>
                  <a:rPr lang="en-US" altLang="zh-CN" sz="1400" dirty="0">
                    <a:latin typeface="微软雅黑" panose="020B0503020204020204" pitchFamily="34" charset="-122"/>
                  </a:rPr>
                  <a:t>6 </a:t>
                </a:r>
                <a:r>
                  <a:rPr lang="zh-CN" altLang="en-US" sz="1400" dirty="0">
                    <a:latin typeface="微软雅黑" panose="020B0503020204020204" pitchFamily="34" charset="-122"/>
                  </a:rPr>
                  <a:t>花萼状突触的卡通图，示意动作电位的记录方式（左）</a:t>
                </a:r>
                <a:endParaRPr lang="en-US" altLang="zh-CN" sz="1400" dirty="0">
                  <a:latin typeface="微软雅黑" panose="020B0503020204020204" pitchFamily="34" charset="-122"/>
                </a:endParaRPr>
              </a:p>
              <a:p>
                <a:pPr marL="0" indent="0" algn="ctr" latinLnBrk="0">
                  <a:lnSpc>
                    <a:spcPct val="125000"/>
                  </a:lnSpc>
                  <a:spcBef>
                    <a:spcPct val="0"/>
                  </a:spcBef>
                  <a:buFontTx/>
                  <a:buNone/>
                </a:pPr>
                <a:r>
                  <a:rPr lang="en-US" altLang="zh-CN" sz="1400" dirty="0" err="1">
                    <a:latin typeface="微软雅黑" panose="020B0503020204020204" pitchFamily="34" charset="-122"/>
                  </a:rPr>
                  <a:t>微分干涉显微镜视野</a:t>
                </a:r>
                <a:r>
                  <a:rPr lang="en-US" altLang="zh-CN" sz="1400" dirty="0">
                    <a:latin typeface="微软雅黑" panose="020B0503020204020204" pitchFamily="34" charset="-122"/>
                  </a:rPr>
                  <a:t> (DIC) </a:t>
                </a:r>
                <a:r>
                  <a:rPr lang="zh-CN" altLang="en-US" sz="1400" dirty="0">
                    <a:latin typeface="微软雅黑" panose="020B0503020204020204" pitchFamily="34" charset="-122"/>
                  </a:rPr>
                  <a:t>下实时照片（右）</a:t>
                </a:r>
              </a:p>
            </p:txBody>
          </p:sp>
        </p:grpSp>
        <p:pic>
          <p:nvPicPr>
            <p:cNvPr id="7" name="图片 6">
              <a:extLst>
                <a:ext uri="{FF2B5EF4-FFF2-40B4-BE49-F238E27FC236}">
                  <a16:creationId xmlns:a16="http://schemas.microsoft.com/office/drawing/2014/main" id="{EECF38CE-2706-334C-C5FC-E82A7A93D283}"/>
                </a:ext>
              </a:extLst>
            </p:cNvPr>
            <p:cNvPicPr>
              <a:picLocks noChangeAspect="1"/>
            </p:cNvPicPr>
            <p:nvPr/>
          </p:nvPicPr>
          <p:blipFill rotWithShape="1">
            <a:blip r:embed="rId15">
              <a:extLst>
                <a:ext uri="{28A0092B-C50C-407E-A947-70E740481C1C}">
                  <a14:useLocalDpi xmlns:a14="http://schemas.microsoft.com/office/drawing/2010/main" val="0"/>
                </a:ext>
              </a:extLst>
            </a:blip>
            <a:srcRect l="16881" t="2806" r="16392" b="8628"/>
            <a:stretch/>
          </p:blipFill>
          <p:spPr>
            <a:xfrm>
              <a:off x="6984500" y="2057400"/>
              <a:ext cx="2743200" cy="2743200"/>
            </a:xfrm>
            <a:prstGeom prst="rect">
              <a:avLst/>
            </a:prstGeom>
          </p:spPr>
        </p:pic>
      </p:grpSp>
      <p:sp>
        <p:nvSpPr>
          <p:cNvPr id="9" name="文本框 8">
            <a:extLst>
              <a:ext uri="{FF2B5EF4-FFF2-40B4-BE49-F238E27FC236}">
                <a16:creationId xmlns:a16="http://schemas.microsoft.com/office/drawing/2014/main" id="{F5E4DAF1-6554-6E22-817C-16482A26EF61}"/>
              </a:ext>
            </a:extLst>
          </p:cNvPr>
          <p:cNvSpPr txBox="1"/>
          <p:nvPr/>
        </p:nvSpPr>
        <p:spPr>
          <a:xfrm>
            <a:off x="9001608" y="4385531"/>
            <a:ext cx="675792" cy="276999"/>
          </a:xfrm>
          <a:prstGeom prst="rect">
            <a:avLst/>
          </a:prstGeom>
          <a:noFill/>
        </p:spPr>
        <p:txBody>
          <a:bodyPr wrap="square" rtlCol="0">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10 </a:t>
            </a:r>
            <a:r>
              <a:rPr lang="el-GR" altLang="zh-CN" sz="1200" dirty="0">
                <a:solidFill>
                  <a:schemeClr val="bg1"/>
                </a:solidFill>
                <a:latin typeface="微软雅黑" panose="020B0503020204020204" pitchFamily="34" charset="-122"/>
                <a:ea typeface="微软雅黑" panose="020B0503020204020204" pitchFamily="34" charset="-122"/>
              </a:rPr>
              <a:t>μ</a:t>
            </a:r>
            <a:r>
              <a:rPr lang="en-US" altLang="zh-CN" sz="1200" dirty="0">
                <a:solidFill>
                  <a:schemeClr val="bg1"/>
                </a:solidFill>
                <a:latin typeface="微软雅黑" panose="020B0503020204020204" pitchFamily="34" charset="-122"/>
                <a:ea typeface="微软雅黑" panose="020B0503020204020204" pitchFamily="34" charset="-122"/>
              </a:rPr>
              <a:t>m </a:t>
            </a:r>
            <a:endParaRPr lang="zh-CN" altLang="en-US" sz="1200" dirty="0">
              <a:solidFill>
                <a:schemeClr val="bg1"/>
              </a:solidFill>
              <a:latin typeface="微软雅黑" panose="020B0503020204020204" pitchFamily="34" charset="-122"/>
              <a:ea typeface="微软雅黑" panose="020B0503020204020204" pitchFamily="34" charset="-122"/>
            </a:endParaRPr>
          </a:p>
        </p:txBody>
      </p:sp>
      <p:cxnSp>
        <p:nvCxnSpPr>
          <p:cNvPr id="10" name="直接连接符 9">
            <a:extLst>
              <a:ext uri="{FF2B5EF4-FFF2-40B4-BE49-F238E27FC236}">
                <a16:creationId xmlns:a16="http://schemas.microsoft.com/office/drawing/2014/main" id="{B316FAD7-0C99-FA55-6CB4-E758DAC304AD}"/>
              </a:ext>
            </a:extLst>
          </p:cNvPr>
          <p:cNvCxnSpPr>
            <a:cxnSpLocks/>
          </p:cNvCxnSpPr>
          <p:nvPr/>
        </p:nvCxnSpPr>
        <p:spPr>
          <a:xfrm>
            <a:off x="8949632" y="4668049"/>
            <a:ext cx="72776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49DB64ED-4E4C-2856-44E7-BE4FB2564595}"/>
              </a:ext>
            </a:extLst>
          </p:cNvPr>
          <p:cNvSpPr txBox="1"/>
          <p:nvPr>
            <p:custDataLst>
              <p:tags r:id="rId1"/>
            </p:custDataLst>
          </p:nvPr>
        </p:nvSpPr>
        <p:spPr>
          <a:xfrm>
            <a:off x="8127961" y="3971029"/>
            <a:ext cx="1031410" cy="337015"/>
          </a:xfrm>
          <a:prstGeom prst="rect">
            <a:avLst/>
          </a:prstGeom>
          <a:noFill/>
        </p:spPr>
        <p:txBody>
          <a:bodyPr wrap="square" rtlCol="0">
            <a:spAutoFit/>
          </a:bodyPr>
          <a:lstStyle/>
          <a:p>
            <a:pPr algn="ctr">
              <a:lnSpc>
                <a:spcPct val="125000"/>
              </a:lnSpc>
            </a:pPr>
            <a:r>
              <a:rPr lang="zh-CN" altLang="en-US" sz="1400" dirty="0">
                <a:solidFill>
                  <a:srgbClr val="FFFF00"/>
                </a:solidFill>
                <a:latin typeface="微软雅黑" panose="020B0503020204020204" pitchFamily="34" charset="-122"/>
                <a:ea typeface="微软雅黑" panose="020B0503020204020204" pitchFamily="34" charset="-122"/>
              </a:rPr>
              <a:t>突触前膜</a:t>
            </a:r>
          </a:p>
        </p:txBody>
      </p:sp>
      <p:sp>
        <p:nvSpPr>
          <p:cNvPr id="12" name="等腰三角形 11">
            <a:extLst>
              <a:ext uri="{FF2B5EF4-FFF2-40B4-BE49-F238E27FC236}">
                <a16:creationId xmlns:a16="http://schemas.microsoft.com/office/drawing/2014/main" id="{9E2A25BC-EEE6-8DE2-A1CE-4541A5BE7801}"/>
              </a:ext>
            </a:extLst>
          </p:cNvPr>
          <p:cNvSpPr/>
          <p:nvPr/>
        </p:nvSpPr>
        <p:spPr>
          <a:xfrm rot="20115180">
            <a:off x="8405025" y="3648171"/>
            <a:ext cx="125248" cy="327897"/>
          </a:xfrm>
          <a:prstGeom prst="triangl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3810000" y="254000"/>
            <a:ext cx="83820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p:nvPr/>
        </p:nvGrpSpPr>
        <p:grpSpPr bwMode="auto">
          <a:xfrm>
            <a:off x="550863" y="82550"/>
            <a:ext cx="3541712" cy="583565"/>
            <a:chOff x="551544" y="82976"/>
            <a:chExt cx="3540396" cy="582556"/>
          </a:xfrm>
        </p:grpSpPr>
        <p:sp>
          <p:nvSpPr>
            <p:cNvPr id="6170" name="文本框 4"/>
            <p:cNvSpPr txBox="1">
              <a:spLocks noChangeArrowheads="1"/>
            </p:cNvSpPr>
            <p:nvPr/>
          </p:nvSpPr>
          <p:spPr bwMode="auto">
            <a:xfrm>
              <a:off x="800100" y="111278"/>
              <a:ext cx="3291840" cy="52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dirty="0">
                  <a:solidFill>
                    <a:srgbClr val="044875"/>
                  </a:solidFill>
                  <a:latin typeface="微软雅黑" panose="020B0503020204020204" pitchFamily="34" charset="-122"/>
                  <a:ea typeface="微软雅黑" panose="020B0503020204020204" pitchFamily="34" charset="-122"/>
                </a:rPr>
                <a:t>研究结果</a:t>
              </a:r>
            </a:p>
          </p:txBody>
        </p:sp>
        <p:sp>
          <p:nvSpPr>
            <p:cNvPr id="6" name="文本框 5"/>
            <p:cNvSpPr txBox="1"/>
            <p:nvPr/>
          </p:nvSpPr>
          <p:spPr>
            <a:xfrm>
              <a:off x="551544" y="82976"/>
              <a:ext cx="723631" cy="582556"/>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03</a:t>
              </a:r>
              <a:endParaRPr lang="zh-CN" altLang="en-US" sz="3200" dirty="0">
                <a:solidFill>
                  <a:schemeClr val="bg2">
                    <a:lumMod val="25000"/>
                  </a:schemeClr>
                </a:solidFill>
                <a:latin typeface="Impact" panose="020B0806030902050204" pitchFamily="34" charset="0"/>
                <a:ea typeface="+mn-ea"/>
              </a:endParaRPr>
            </a:p>
          </p:txBody>
        </p:sp>
      </p:grpSp>
      <p:sp>
        <p:nvSpPr>
          <p:cNvPr id="8" name="矩形 7"/>
          <p:cNvSpPr/>
          <p:nvPr/>
        </p:nvSpPr>
        <p:spPr>
          <a:xfrm>
            <a:off x="0" y="6621780"/>
            <a:ext cx="12191365" cy="23622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灯片编号占位符 18"/>
          <p:cNvSpPr>
            <a:spLocks noGrp="1"/>
          </p:cNvSpPr>
          <p:nvPr>
            <p:ph type="sldNum" sz="quarter" idx="12"/>
          </p:nvPr>
        </p:nvSpPr>
        <p:spPr>
          <a:xfrm>
            <a:off x="9448800" y="6557010"/>
            <a:ext cx="2743200" cy="365125"/>
          </a:xfrm>
        </p:spPr>
        <p:txBody>
          <a:bodyPr/>
          <a:lstStyle/>
          <a:p>
            <a:fld id="{9D55DC8D-C4F0-4F0D-B826-92573808DA56}" type="slidenum">
              <a:rPr lang="zh-CN" altLang="en-US">
                <a:solidFill>
                  <a:schemeClr val="bg1"/>
                </a:solidFill>
              </a:rPr>
              <a:t>14</a:t>
            </a:fld>
            <a:endParaRPr lang="zh-CN" altLang="en-US" dirty="0">
              <a:solidFill>
                <a:schemeClr val="bg1"/>
              </a:solidFill>
            </a:endParaRPr>
          </a:p>
        </p:txBody>
      </p:sp>
      <p:sp>
        <p:nvSpPr>
          <p:cNvPr id="34" name="文本框 53"/>
          <p:cNvSpPr txBox="1">
            <a:spLocks noChangeArrowheads="1"/>
          </p:cNvSpPr>
          <p:nvPr/>
        </p:nvSpPr>
        <p:spPr bwMode="auto">
          <a:xfrm>
            <a:off x="304800" y="661035"/>
            <a:ext cx="70612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457200" indent="-457200" eaLnBrk="1" latinLnBrk="0" hangingPunct="1">
              <a:lnSpc>
                <a:spcPct val="150000"/>
              </a:lnSpc>
              <a:buFont typeface="Wingdings" panose="05000000000000000000" charset="0"/>
              <a:buChar char="Ø"/>
            </a:pP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结果</a:t>
            </a:r>
            <a:r>
              <a:rPr lang="en-US" altLang="zh-CN" sz="2400" b="1" dirty="0">
                <a:latin typeface="微软雅黑" panose="020B0503020204020204" pitchFamily="34" charset="-122"/>
                <a:ea typeface="微软雅黑" panose="020B0503020204020204" pitchFamily="34" charset="-122"/>
                <a:cs typeface="Arial" panose="020B0604020202020204" pitchFamily="34" charset="0"/>
              </a:rPr>
              <a:t>2</a:t>
            </a: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a:t>
            </a:r>
            <a:r>
              <a:rPr lang="zh-CN" altLang="en-US" sz="2400" b="1" dirty="0">
                <a:latin typeface="微软雅黑" panose="020B0503020204020204" pitchFamily="34" charset="-122"/>
                <a:ea typeface="微软雅黑" panose="020B0503020204020204" pitchFamily="34" charset="-122"/>
                <a:cs typeface="Arial" panose="020B0604020202020204" pitchFamily="34" charset="0"/>
                <a:sym typeface="+mn-ea"/>
              </a:rPr>
              <a:t>槲皮素调控突触传递的突触前机制</a:t>
            </a:r>
            <a:endParaRPr lang="en-US" altLang="zh-CN" sz="2400" b="1" dirty="0">
              <a:latin typeface="微软雅黑" panose="020B0503020204020204" pitchFamily="34" charset="-122"/>
              <a:ea typeface="微软雅黑" panose="020B0503020204020204" pitchFamily="34" charset="-122"/>
              <a:cs typeface="Arial" panose="020B0604020202020204" pitchFamily="34" charset="0"/>
            </a:endParaRPr>
          </a:p>
          <a:p>
            <a:pPr marL="457200" indent="-457200" eaLnBrk="1" latinLnBrk="0" hangingPunct="1">
              <a:lnSpc>
                <a:spcPct val="150000"/>
              </a:lnSpc>
              <a:buFont typeface="Wingdings" panose="05000000000000000000" charset="0"/>
              <a:buChar char="Ø"/>
            </a:pPr>
            <a:r>
              <a:rPr lang="zh-CN" altLang="en-US" sz="1800" dirty="0">
                <a:latin typeface="微软雅黑" panose="020B0503020204020204" pitchFamily="34" charset="-122"/>
                <a:ea typeface="微软雅黑" panose="020B0503020204020204" pitchFamily="34" charset="-122"/>
                <a:cs typeface="Arial" panose="020B0604020202020204" pitchFamily="34" charset="0"/>
              </a:rPr>
              <a:t>槲皮素对</a:t>
            </a:r>
            <a:r>
              <a:rPr lang="zh-CN" altLang="en-US" sz="18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花萼状突触</a:t>
            </a:r>
            <a:r>
              <a:rPr lang="zh-CN" altLang="en-US" sz="1800" dirty="0">
                <a:latin typeface="微软雅黑" panose="020B0503020204020204" pitchFamily="34" charset="-122"/>
                <a:ea typeface="微软雅黑" panose="020B0503020204020204" pitchFamily="34" charset="-122"/>
                <a:cs typeface="Arial" panose="020B0604020202020204" pitchFamily="34" charset="0"/>
              </a:rPr>
              <a:t>动作电位的影响</a:t>
            </a:r>
            <a:endParaRPr lang="en-US" altLang="zh-CN"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文本框 21"/>
          <p:cNvSpPr txBox="1"/>
          <p:nvPr/>
        </p:nvSpPr>
        <p:spPr>
          <a:xfrm>
            <a:off x="900429" y="3956166"/>
            <a:ext cx="4327321" cy="975995"/>
          </a:xfrm>
          <a:prstGeom prst="rect">
            <a:avLst/>
          </a:prstGeom>
          <a:solidFill>
            <a:schemeClr val="bg2"/>
          </a:solidFill>
          <a:ln>
            <a:solidFill>
              <a:schemeClr val="bg2">
                <a:lumMod val="25000"/>
              </a:schemeClr>
            </a:solidFill>
          </a:ln>
        </p:spPr>
        <p:style>
          <a:lnRef idx="1">
            <a:schemeClr val="accent3"/>
          </a:lnRef>
          <a:fillRef idx="2">
            <a:schemeClr val="accent3"/>
          </a:fillRef>
          <a:effectRef idx="1">
            <a:schemeClr val="accent3"/>
          </a:effectRef>
          <a:fontRef idx="minor">
            <a:schemeClr val="dk1"/>
          </a:fontRef>
        </p:style>
        <p:txBody>
          <a:bodyPr wrap="square">
            <a:noAutofit/>
          </a:bodyPr>
          <a:lstStyle/>
          <a:p>
            <a:pPr eaLnBrk="1" fontAlgn="auto" latinLnBrk="0" hangingPunct="1">
              <a:lnSpc>
                <a:spcPct val="150000"/>
              </a:lnSpc>
              <a:spcBef>
                <a:spcPts val="0"/>
              </a:spcBef>
              <a:spcAft>
                <a:spcPts val="0"/>
              </a:spcAft>
              <a:buClr>
                <a:srgbClr val="044875"/>
              </a:buClr>
              <a:defRPr/>
            </a:pPr>
            <a:r>
              <a:rPr lang="zh-CN" altLang="en-US" b="1"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槲皮素处理组：</a:t>
            </a:r>
            <a:r>
              <a:rPr lang="zh-CN" altLang="en-US" dirty="0">
                <a:latin typeface="微软雅黑" panose="020B0503020204020204" pitchFamily="34" charset="-122"/>
                <a:ea typeface="微软雅黑" panose="020B0503020204020204" pitchFamily="34" charset="-122"/>
                <a:cs typeface="Arial" panose="020B0604020202020204" pitchFamily="34" charset="0"/>
              </a:rPr>
              <a:t>动作电位的</a:t>
            </a:r>
            <a:r>
              <a:rPr lang="zh-CN" altLang="en-US"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频率和成功率</a:t>
            </a:r>
            <a:r>
              <a:rPr lang="zh-CN" altLang="en-US" dirty="0">
                <a:latin typeface="微软雅黑" panose="020B0503020204020204" pitchFamily="34" charset="-122"/>
                <a:ea typeface="微软雅黑" panose="020B0503020204020204" pitchFamily="34" charset="-122"/>
                <a:cs typeface="Arial" panose="020B0604020202020204" pitchFamily="34" charset="0"/>
              </a:rPr>
              <a:t>显著</a:t>
            </a:r>
            <a:r>
              <a:rPr lang="zh-CN" altLang="en-US"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下降</a:t>
            </a:r>
          </a:p>
        </p:txBody>
      </p:sp>
      <p:grpSp>
        <p:nvGrpSpPr>
          <p:cNvPr id="5" name="组合 4"/>
          <p:cNvGrpSpPr/>
          <p:nvPr/>
        </p:nvGrpSpPr>
        <p:grpSpPr>
          <a:xfrm>
            <a:off x="799511" y="1749425"/>
            <a:ext cx="4646295" cy="2106295"/>
            <a:chOff x="702006" y="1732048"/>
            <a:chExt cx="4646295" cy="2106295"/>
          </a:xfrm>
        </p:grpSpPr>
        <p:sp>
          <p:nvSpPr>
            <p:cNvPr id="21" name="TextBox 20"/>
            <p:cNvSpPr txBox="1">
              <a:spLocks noChangeArrowheads="1"/>
            </p:cNvSpPr>
            <p:nvPr/>
          </p:nvSpPr>
          <p:spPr bwMode="auto">
            <a:xfrm>
              <a:off x="702006" y="3531638"/>
              <a:ext cx="4646295"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a:lnSpc>
                  <a:spcPct val="100000"/>
                </a:lnSpc>
                <a:spcBef>
                  <a:spcPct val="0"/>
                </a:spcBef>
                <a:buFontTx/>
                <a:buNone/>
              </a:pPr>
              <a:r>
                <a:rPr lang="zh-CN" altLang="en-US" sz="1400" dirty="0">
                  <a:latin typeface="微软雅黑" panose="020B0503020204020204" pitchFamily="34" charset="-122"/>
                </a:rPr>
                <a:t>图</a:t>
              </a:r>
              <a:r>
                <a:rPr lang="en-US" altLang="zh-CN" sz="1400" dirty="0">
                  <a:latin typeface="微软雅黑" panose="020B0503020204020204" pitchFamily="34" charset="-122"/>
                </a:rPr>
                <a:t>7 </a:t>
              </a:r>
              <a:r>
                <a:rPr lang="zh-CN" altLang="en-US" sz="1400" dirty="0">
                  <a:latin typeface="微软雅黑" panose="020B0503020204020204" pitchFamily="34" charset="-122"/>
                </a:rPr>
                <a:t>槲皮素对连续刺激下花萼状突触动作电位发放的影响</a:t>
              </a:r>
            </a:p>
          </p:txBody>
        </p:sp>
        <p:pic>
          <p:nvPicPr>
            <p:cNvPr id="25" name="图片 24"/>
            <p:cNvPicPr>
              <a:picLocks noChangeAspect="1"/>
            </p:cNvPicPr>
            <p:nvPr/>
          </p:nvPicPr>
          <p:blipFill rotWithShape="1">
            <a:blip r:embed="rId8" cstate="print">
              <a:extLst>
                <a:ext uri="{28A0092B-C50C-407E-A947-70E740481C1C}">
                  <a14:useLocalDpi xmlns:a14="http://schemas.microsoft.com/office/drawing/2010/main" val="0"/>
                </a:ext>
              </a:extLst>
            </a:blip>
            <a:srcRect l="71014"/>
            <a:stretch>
              <a:fillRect/>
            </a:stretch>
          </p:blipFill>
          <p:spPr bwMode="auto">
            <a:xfrm>
              <a:off x="3942731" y="1773274"/>
              <a:ext cx="1355532" cy="1531603"/>
            </a:xfrm>
            <a:prstGeom prst="rect">
              <a:avLst/>
            </a:prstGeom>
            <a:noFill/>
            <a:ln>
              <a:noFill/>
            </a:ln>
          </p:spPr>
        </p:pic>
        <p:pic>
          <p:nvPicPr>
            <p:cNvPr id="26" name="图片 25"/>
            <p:cNvPicPr>
              <a:picLocks noChangeAspect="1"/>
            </p:cNvPicPr>
            <p:nvPr/>
          </p:nvPicPr>
          <p:blipFill rotWithShape="1">
            <a:blip r:embed="rId8" cstate="print">
              <a:extLst>
                <a:ext uri="{28A0092B-C50C-407E-A947-70E740481C1C}">
                  <a14:useLocalDpi xmlns:a14="http://schemas.microsoft.com/office/drawing/2010/main" val="0"/>
                </a:ext>
              </a:extLst>
            </a:blip>
            <a:srcRect r="40740"/>
            <a:stretch>
              <a:fillRect/>
            </a:stretch>
          </p:blipFill>
          <p:spPr bwMode="auto">
            <a:xfrm>
              <a:off x="702006" y="1732048"/>
              <a:ext cx="2923301" cy="1615628"/>
            </a:xfrm>
            <a:prstGeom prst="rect">
              <a:avLst/>
            </a:prstGeom>
            <a:noFill/>
            <a:ln>
              <a:noFill/>
            </a:ln>
          </p:spPr>
        </p:pic>
      </p:grpSp>
      <p:grpSp>
        <p:nvGrpSpPr>
          <p:cNvPr id="9" name="组合 8"/>
          <p:cNvGrpSpPr/>
          <p:nvPr/>
        </p:nvGrpSpPr>
        <p:grpSpPr>
          <a:xfrm>
            <a:off x="766446" y="4989193"/>
            <a:ext cx="11031854" cy="1344276"/>
            <a:chOff x="1074540" y="4989373"/>
            <a:chExt cx="10349325" cy="1343862"/>
          </a:xfrm>
        </p:grpSpPr>
        <p:sp>
          <p:nvSpPr>
            <p:cNvPr id="45" name="文本框 44"/>
            <p:cNvSpPr txBox="1"/>
            <p:nvPr/>
          </p:nvSpPr>
          <p:spPr>
            <a:xfrm>
              <a:off x="1074540" y="5370237"/>
              <a:ext cx="10349325" cy="962998"/>
            </a:xfrm>
            <a:prstGeom prst="rect">
              <a:avLst/>
            </a:prstGeom>
            <a:solidFill>
              <a:srgbClr val="BAD3E4"/>
            </a:solidFill>
            <a:ln>
              <a:solidFill>
                <a:schemeClr val="bg2">
                  <a:lumMod val="25000"/>
                </a:schemeClr>
              </a:solidFill>
            </a:ln>
          </p:spPr>
          <p:style>
            <a:lnRef idx="1">
              <a:schemeClr val="accent3"/>
            </a:lnRef>
            <a:fillRef idx="2">
              <a:schemeClr val="accent3"/>
            </a:fillRef>
            <a:effectRef idx="1">
              <a:schemeClr val="accent3"/>
            </a:effectRef>
            <a:fontRef idx="minor">
              <a:schemeClr val="dk1"/>
            </a:fontRef>
          </p:style>
          <p:txBody>
            <a:bodyPr wrap="square">
              <a:noAutofit/>
            </a:bodyPr>
            <a:lstStyle/>
            <a:p>
              <a:pPr eaLnBrk="1" fontAlgn="auto" latinLnBrk="0" hangingPunct="1">
                <a:lnSpc>
                  <a:spcPct val="150000"/>
                </a:lnSpc>
                <a:spcBef>
                  <a:spcPts val="0"/>
                </a:spcBef>
                <a:spcAft>
                  <a:spcPts val="0"/>
                </a:spcAft>
                <a:buClr>
                  <a:srgbClr val="044875"/>
                </a:buClr>
                <a:defRPr/>
              </a:pPr>
              <a:r>
                <a:rPr lang="zh-CN" altLang="en-US"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槲皮素通过</a:t>
              </a:r>
              <a:r>
                <a:rPr lang="zh-CN" altLang="en-US"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增加</a:t>
              </a:r>
              <a:r>
                <a:rPr lang="zh-CN" altLang="en-US"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动作电位的阈值，</a:t>
              </a:r>
              <a:r>
                <a:rPr lang="zh-CN" altLang="en-US"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降低</a:t>
              </a:r>
              <a:r>
                <a:rPr lang="zh-CN" altLang="en-US"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动作电位的成功率；通过</a:t>
              </a:r>
              <a:r>
                <a:rPr lang="zh-CN" altLang="en-US"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增加</a:t>
              </a:r>
              <a:r>
                <a:rPr lang="zh-CN" altLang="en-US"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动作电位的半宽，</a:t>
              </a:r>
              <a:r>
                <a:rPr lang="zh-CN" altLang="en-US"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抑制</a:t>
              </a:r>
              <a:r>
                <a:rPr lang="zh-CN" altLang="en-US"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动作电位的频率；进而达到对突触传递的调控，</a:t>
              </a:r>
              <a:r>
                <a:rPr lang="zh-CN" altLang="en-US"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抑制</a:t>
              </a:r>
              <a:r>
                <a:rPr lang="zh-CN" altLang="en-US"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神经过度兴奋，起到神经保护作用</a:t>
              </a:r>
              <a:endParaRPr lang="en-US" altLang="zh-CN"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箭头: 下 28"/>
            <p:cNvSpPr/>
            <p:nvPr/>
          </p:nvSpPr>
          <p:spPr>
            <a:xfrm>
              <a:off x="2798247" y="4989373"/>
              <a:ext cx="206983" cy="288000"/>
            </a:xfrm>
            <a:prstGeom prst="downArrow">
              <a:avLst/>
            </a:prstGeom>
            <a:solidFill>
              <a:srgbClr val="BA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箭头: 下 30"/>
            <p:cNvSpPr/>
            <p:nvPr/>
          </p:nvSpPr>
          <p:spPr>
            <a:xfrm>
              <a:off x="8717198" y="5000962"/>
              <a:ext cx="206983" cy="288000"/>
            </a:xfrm>
            <a:prstGeom prst="downArrow">
              <a:avLst/>
            </a:prstGeom>
            <a:solidFill>
              <a:srgbClr val="BA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id="{15CC3575-29F6-592A-C031-8006DBDF7482}"/>
              </a:ext>
            </a:extLst>
          </p:cNvPr>
          <p:cNvGrpSpPr/>
          <p:nvPr/>
        </p:nvGrpSpPr>
        <p:grpSpPr>
          <a:xfrm>
            <a:off x="6053455" y="676275"/>
            <a:ext cx="5756910" cy="4261485"/>
            <a:chOff x="6053455" y="676275"/>
            <a:chExt cx="5756910" cy="4261485"/>
          </a:xfrm>
        </p:grpSpPr>
        <p:sp>
          <p:nvSpPr>
            <p:cNvPr id="43" name="文本框 42"/>
            <p:cNvSpPr txBox="1"/>
            <p:nvPr/>
          </p:nvSpPr>
          <p:spPr>
            <a:xfrm>
              <a:off x="6134100" y="3973830"/>
              <a:ext cx="5507355" cy="963930"/>
            </a:xfrm>
            <a:prstGeom prst="rect">
              <a:avLst/>
            </a:prstGeom>
            <a:solidFill>
              <a:schemeClr val="bg2"/>
            </a:solidFill>
            <a:ln>
              <a:solidFill>
                <a:schemeClr val="bg2">
                  <a:lumMod val="25000"/>
                </a:schemeClr>
              </a:solidFill>
            </a:ln>
          </p:spPr>
          <p:style>
            <a:lnRef idx="1">
              <a:schemeClr val="accent3"/>
            </a:lnRef>
            <a:fillRef idx="2">
              <a:schemeClr val="accent3"/>
            </a:fillRef>
            <a:effectRef idx="1">
              <a:schemeClr val="accent3"/>
            </a:effectRef>
            <a:fontRef idx="minor">
              <a:schemeClr val="dk1"/>
            </a:fontRef>
          </p:style>
          <p:txBody>
            <a:bodyPr wrap="square">
              <a:noAutofit/>
            </a:bodyPr>
            <a:lstStyle/>
            <a:p>
              <a:pPr eaLnBrk="1" fontAlgn="auto" latinLnBrk="0" hangingPunct="1">
                <a:lnSpc>
                  <a:spcPct val="150000"/>
                </a:lnSpc>
                <a:spcBef>
                  <a:spcPts val="0"/>
                </a:spcBef>
                <a:spcAft>
                  <a:spcPts val="0"/>
                </a:spcAft>
                <a:buClr>
                  <a:srgbClr val="044875"/>
                </a:buClr>
                <a:defRPr/>
              </a:pPr>
              <a:r>
                <a:rPr lang="zh-CN" altLang="en-US" b="1" dirty="0">
                  <a:latin typeface="微软雅黑" panose="020B0503020204020204" pitchFamily="34" charset="-122"/>
                  <a:ea typeface="微软雅黑" panose="020B0503020204020204" pitchFamily="34" charset="-122"/>
                  <a:cs typeface="Arial" panose="020B0604020202020204" pitchFamily="34" charset="0"/>
                </a:rPr>
                <a:t>槲皮素处理组：</a:t>
              </a:r>
              <a:r>
                <a:rPr lang="zh-CN" altLang="en-US"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提高</a:t>
              </a:r>
              <a:r>
                <a:rPr lang="zh-CN" altLang="en-US" dirty="0">
                  <a:latin typeface="微软雅黑" panose="020B0503020204020204" pitchFamily="34" charset="-122"/>
                  <a:ea typeface="微软雅黑" panose="020B0503020204020204" pitchFamily="34" charset="-122"/>
                  <a:cs typeface="Arial" panose="020B0604020202020204" pitchFamily="34" charset="0"/>
                </a:rPr>
                <a:t>动作电位的</a:t>
              </a:r>
              <a:r>
                <a:rPr lang="zh-CN" altLang="en-US"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半宽</a:t>
              </a:r>
              <a:r>
                <a:rPr lang="zh-CN" altLang="en-US" dirty="0">
                  <a:latin typeface="微软雅黑" panose="020B0503020204020204" pitchFamily="34" charset="-122"/>
                  <a:ea typeface="微软雅黑" panose="020B0503020204020204" pitchFamily="34" charset="-122"/>
                  <a:cs typeface="Arial" panose="020B0604020202020204" pitchFamily="34" charset="0"/>
                </a:rPr>
                <a:t>，</a:t>
              </a:r>
              <a:r>
                <a:rPr lang="zh-CN" altLang="en-US"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降低</a:t>
              </a:r>
              <a:r>
                <a:rPr lang="zh-CN" altLang="en-US"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后超极化</a:t>
              </a:r>
              <a:r>
                <a:rPr lang="zh-CN" altLang="en-US" dirty="0">
                  <a:latin typeface="微软雅黑" panose="020B0503020204020204" pitchFamily="34" charset="-122"/>
                  <a:ea typeface="微软雅黑" panose="020B0503020204020204" pitchFamily="34" charset="-122"/>
                  <a:cs typeface="Arial" panose="020B0604020202020204" pitchFamily="34" charset="0"/>
                </a:rPr>
                <a:t>电压，动作电位</a:t>
              </a:r>
              <a:r>
                <a:rPr lang="zh-CN" altLang="en-US"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幅度和静息膜电位</a:t>
              </a:r>
              <a:r>
                <a:rPr lang="zh-CN" altLang="en-US"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无显著变化</a:t>
              </a:r>
              <a:endParaRPr lang="en-US" altLang="zh-CN"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7" name="组合 16"/>
            <p:cNvGrpSpPr/>
            <p:nvPr/>
          </p:nvGrpSpPr>
          <p:grpSpPr>
            <a:xfrm>
              <a:off x="6053455" y="676275"/>
              <a:ext cx="5756910" cy="3197860"/>
              <a:chOff x="9533" y="1065"/>
              <a:chExt cx="9066" cy="5036"/>
            </a:xfrm>
          </p:grpSpPr>
          <p:grpSp>
            <p:nvGrpSpPr>
              <p:cNvPr id="7" name="组合 6"/>
              <p:cNvGrpSpPr/>
              <p:nvPr/>
            </p:nvGrpSpPr>
            <p:grpSpPr>
              <a:xfrm>
                <a:off x="9533" y="2755"/>
                <a:ext cx="7807" cy="3346"/>
                <a:chOff x="5973445" y="1749425"/>
                <a:chExt cx="4957208" cy="2124738"/>
              </a:xfrm>
            </p:grpSpPr>
            <p:sp>
              <p:nvSpPr>
                <p:cNvPr id="42" name="TextBox 20"/>
                <p:cNvSpPr txBox="1">
                  <a:spLocks noChangeArrowheads="1"/>
                </p:cNvSpPr>
                <p:nvPr/>
              </p:nvSpPr>
              <p:spPr bwMode="auto">
                <a:xfrm>
                  <a:off x="6757632" y="3567454"/>
                  <a:ext cx="4173021" cy="30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a:lnSpc>
                      <a:spcPct val="100000"/>
                    </a:lnSpc>
                    <a:spcBef>
                      <a:spcPct val="0"/>
                    </a:spcBef>
                    <a:buFontTx/>
                    <a:buNone/>
                  </a:pPr>
                  <a:r>
                    <a:rPr lang="zh-CN" altLang="en-US" sz="1400" dirty="0">
                      <a:latin typeface="微软雅黑" panose="020B0503020204020204" pitchFamily="34" charset="-122"/>
                    </a:rPr>
                    <a:t>图</a:t>
                  </a:r>
                  <a:r>
                    <a:rPr lang="en-US" altLang="zh-CN" sz="1400" dirty="0">
                      <a:latin typeface="微软雅黑" panose="020B0503020204020204" pitchFamily="34" charset="-122"/>
                    </a:rPr>
                    <a:t>8 </a:t>
                  </a:r>
                  <a:r>
                    <a:rPr lang="zh-CN" altLang="en-US" sz="1400" dirty="0">
                      <a:latin typeface="微软雅黑" panose="020B0503020204020204" pitchFamily="34" charset="-122"/>
                    </a:rPr>
                    <a:t>槲皮素对花萼状突触单个动作电位波形的影响</a:t>
                  </a:r>
                </a:p>
              </p:txBody>
            </p:sp>
            <p:pic>
              <p:nvPicPr>
                <p:cNvPr id="28" name="图片 27"/>
                <p:cNvPicPr>
                  <a:picLocks noChangeAspect="1"/>
                </p:cNvPicPr>
                <p:nvPr/>
              </p:nvPicPr>
              <p:blipFill>
                <a:blip r:embed="rId9" cstate="print">
                  <a:extLst>
                    <a:ext uri="{28A0092B-C50C-407E-A947-70E740481C1C}">
                      <a14:useLocalDpi xmlns:a14="http://schemas.microsoft.com/office/drawing/2010/main" val="0"/>
                    </a:ext>
                  </a:extLst>
                </a:blip>
                <a:srcRect r="55822"/>
                <a:stretch>
                  <a:fillRect/>
                </a:stretch>
              </p:blipFill>
              <p:spPr bwMode="auto">
                <a:xfrm>
                  <a:off x="5973445" y="1749425"/>
                  <a:ext cx="1981835" cy="1531620"/>
                </a:xfrm>
                <a:prstGeom prst="rect">
                  <a:avLst/>
                </a:prstGeom>
                <a:noFill/>
                <a:ln>
                  <a:noFill/>
                </a:ln>
              </p:spPr>
            </p:pic>
          </p:grpSp>
          <p:grpSp>
            <p:nvGrpSpPr>
              <p:cNvPr id="16" name="组合 15"/>
              <p:cNvGrpSpPr/>
              <p:nvPr/>
            </p:nvGrpSpPr>
            <p:grpSpPr>
              <a:xfrm>
                <a:off x="12929" y="1065"/>
                <a:ext cx="5670" cy="4322"/>
                <a:chOff x="13610" y="822"/>
                <a:chExt cx="5670" cy="4322"/>
              </a:xfrm>
            </p:grpSpPr>
            <p:sp>
              <p:nvSpPr>
                <p:cNvPr id="10" name="文本框 9"/>
                <p:cNvSpPr txBox="1"/>
                <p:nvPr/>
              </p:nvSpPr>
              <p:spPr>
                <a:xfrm>
                  <a:off x="14786" y="822"/>
                  <a:ext cx="1088" cy="485"/>
                </a:xfrm>
                <a:prstGeom prst="rect">
                  <a:avLst/>
                </a:prstGeom>
                <a:noFill/>
              </p:spPr>
              <p:txBody>
                <a:bodyPr wrap="square" rtlCol="0">
                  <a:spAutoFit/>
                </a:bodyPr>
                <a:lstStyle/>
                <a:p>
                  <a:pPr algn="ctr"/>
                  <a:r>
                    <a:rPr lang="zh-CN" altLang="en-US" sz="1400" dirty="0">
                      <a:solidFill>
                        <a:srgbClr val="C00000"/>
                      </a:solidFill>
                      <a:latin typeface="微软雅黑" panose="020B0503020204020204" pitchFamily="34" charset="-122"/>
                      <a:ea typeface="微软雅黑" panose="020B0503020204020204" pitchFamily="34" charset="-122"/>
                    </a:rPr>
                    <a:t>幅度</a:t>
                  </a:r>
                </a:p>
              </p:txBody>
            </p:sp>
            <p:pic>
              <p:nvPicPr>
                <p:cNvPr id="11" name="图片 10"/>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rcRect l="50232" b="52771"/>
                <a:stretch>
                  <a:fillRect/>
                </a:stretch>
              </p:blipFill>
              <p:spPr bwMode="auto">
                <a:xfrm>
                  <a:off x="13610" y="1302"/>
                  <a:ext cx="5286" cy="1713"/>
                </a:xfrm>
                <a:prstGeom prst="rect">
                  <a:avLst/>
                </a:prstGeom>
                <a:noFill/>
                <a:ln>
                  <a:noFill/>
                </a:ln>
              </p:spPr>
            </p:pic>
            <p:pic>
              <p:nvPicPr>
                <p:cNvPr id="12" name="图片 11"/>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rcRect l="50232" t="54149"/>
                <a:stretch>
                  <a:fillRect/>
                </a:stretch>
              </p:blipFill>
              <p:spPr bwMode="auto">
                <a:xfrm>
                  <a:off x="13610" y="3481"/>
                  <a:ext cx="5286" cy="1663"/>
                </a:xfrm>
                <a:prstGeom prst="rect">
                  <a:avLst/>
                </a:prstGeom>
                <a:noFill/>
                <a:ln>
                  <a:noFill/>
                </a:ln>
              </p:spPr>
            </p:pic>
            <p:sp>
              <p:nvSpPr>
                <p:cNvPr id="13" name="文本框 12"/>
                <p:cNvSpPr txBox="1"/>
                <p:nvPr>
                  <p:custDataLst>
                    <p:tags r:id="rId3"/>
                  </p:custDataLst>
                </p:nvPr>
              </p:nvSpPr>
              <p:spPr>
                <a:xfrm>
                  <a:off x="17590" y="822"/>
                  <a:ext cx="1088" cy="485"/>
                </a:xfrm>
                <a:prstGeom prst="rect">
                  <a:avLst/>
                </a:prstGeom>
                <a:noFill/>
              </p:spPr>
              <p:txBody>
                <a:bodyPr wrap="square" rtlCol="0">
                  <a:spAutoFit/>
                </a:bodyPr>
                <a:lstStyle/>
                <a:p>
                  <a:pPr algn="ctr"/>
                  <a:r>
                    <a:rPr lang="zh-CN" altLang="en-US" sz="1400" dirty="0">
                      <a:solidFill>
                        <a:srgbClr val="C00000"/>
                      </a:solidFill>
                      <a:latin typeface="微软雅黑" panose="020B0503020204020204" pitchFamily="34" charset="-122"/>
                      <a:ea typeface="微软雅黑" panose="020B0503020204020204" pitchFamily="34" charset="-122"/>
                    </a:rPr>
                    <a:t>半宽</a:t>
                  </a:r>
                </a:p>
              </p:txBody>
            </p:sp>
            <p:sp>
              <p:nvSpPr>
                <p:cNvPr id="14" name="文本框 13"/>
                <p:cNvSpPr txBox="1"/>
                <p:nvPr>
                  <p:custDataLst>
                    <p:tags r:id="rId4"/>
                  </p:custDataLst>
                </p:nvPr>
              </p:nvSpPr>
              <p:spPr>
                <a:xfrm>
                  <a:off x="14480" y="3046"/>
                  <a:ext cx="1905" cy="485"/>
                </a:xfrm>
                <a:prstGeom prst="rect">
                  <a:avLst/>
                </a:prstGeom>
                <a:noFill/>
              </p:spPr>
              <p:txBody>
                <a:bodyPr wrap="square" rtlCol="0">
                  <a:spAutoFit/>
                </a:bodyPr>
                <a:lstStyle/>
                <a:p>
                  <a:pPr algn="ctr"/>
                  <a:r>
                    <a:rPr lang="zh-CN" altLang="en-US" sz="1400" dirty="0">
                      <a:solidFill>
                        <a:srgbClr val="C00000"/>
                      </a:solidFill>
                      <a:latin typeface="微软雅黑" panose="020B0503020204020204" pitchFamily="34" charset="-122"/>
                      <a:ea typeface="微软雅黑" panose="020B0503020204020204" pitchFamily="34" charset="-122"/>
                    </a:rPr>
                    <a:t>静息膜电位</a:t>
                  </a:r>
                </a:p>
              </p:txBody>
            </p:sp>
            <p:sp>
              <p:nvSpPr>
                <p:cNvPr id="15" name="文本框 14"/>
                <p:cNvSpPr txBox="1"/>
                <p:nvPr>
                  <p:custDataLst>
                    <p:tags r:id="rId5"/>
                  </p:custDataLst>
                </p:nvPr>
              </p:nvSpPr>
              <p:spPr>
                <a:xfrm>
                  <a:off x="17254" y="3015"/>
                  <a:ext cx="2026" cy="485"/>
                </a:xfrm>
                <a:prstGeom prst="rect">
                  <a:avLst/>
                </a:prstGeom>
                <a:noFill/>
              </p:spPr>
              <p:txBody>
                <a:bodyPr wrap="square" rtlCol="0">
                  <a:spAutoFit/>
                </a:bodyPr>
                <a:lstStyle/>
                <a:p>
                  <a:pPr algn="ctr"/>
                  <a:r>
                    <a:rPr lang="zh-CN" altLang="en-US" sz="1400" dirty="0">
                      <a:solidFill>
                        <a:srgbClr val="C00000"/>
                      </a:solidFill>
                      <a:latin typeface="微软雅黑" panose="020B0503020204020204" pitchFamily="34" charset="-122"/>
                      <a:ea typeface="微软雅黑" panose="020B0503020204020204" pitchFamily="34" charset="-122"/>
                    </a:rPr>
                    <a:t>后超极化电压</a:t>
                  </a:r>
                </a:p>
              </p:txBody>
            </p:sp>
          </p:grpSp>
        </p:grpSp>
      </p:grpSp>
      <p:sp>
        <p:nvSpPr>
          <p:cNvPr id="20" name="箭头: 下 19">
            <a:extLst>
              <a:ext uri="{FF2B5EF4-FFF2-40B4-BE49-F238E27FC236}">
                <a16:creationId xmlns:a16="http://schemas.microsoft.com/office/drawing/2014/main" id="{A940FE6E-1D38-48E6-90E0-7BBCDACA4A0E}"/>
              </a:ext>
            </a:extLst>
          </p:cNvPr>
          <p:cNvSpPr/>
          <p:nvPr/>
        </p:nvSpPr>
        <p:spPr>
          <a:xfrm>
            <a:off x="4584450" y="1726895"/>
            <a:ext cx="151692" cy="363537"/>
          </a:xfrm>
          <a:prstGeom prst="downArrow">
            <a:avLst>
              <a:gd name="adj1" fmla="val 31395"/>
              <a:gd name="adj2" fmla="val 78088"/>
            </a:avLst>
          </a:prstGeom>
          <a:gradFill>
            <a:gsLst>
              <a:gs pos="0">
                <a:schemeClr val="bg1"/>
              </a:gs>
              <a:gs pos="37000">
                <a:srgbClr val="C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箭头: 下 22">
            <a:extLst>
              <a:ext uri="{FF2B5EF4-FFF2-40B4-BE49-F238E27FC236}">
                <a16:creationId xmlns:a16="http://schemas.microsoft.com/office/drawing/2014/main" id="{57381BFA-B992-CA4A-9ED2-2E284214E547}"/>
              </a:ext>
            </a:extLst>
          </p:cNvPr>
          <p:cNvSpPr/>
          <p:nvPr/>
        </p:nvSpPr>
        <p:spPr>
          <a:xfrm>
            <a:off x="5076059" y="1721485"/>
            <a:ext cx="151692" cy="363537"/>
          </a:xfrm>
          <a:prstGeom prst="downArrow">
            <a:avLst>
              <a:gd name="adj1" fmla="val 31395"/>
              <a:gd name="adj2" fmla="val 78088"/>
            </a:avLst>
          </a:prstGeom>
          <a:gradFill>
            <a:gsLst>
              <a:gs pos="0">
                <a:schemeClr val="bg1"/>
              </a:gs>
              <a:gs pos="37000">
                <a:srgbClr val="C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3810000" y="254000"/>
            <a:ext cx="83820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p:nvPr/>
        </p:nvGrpSpPr>
        <p:grpSpPr bwMode="auto">
          <a:xfrm>
            <a:off x="550863" y="82550"/>
            <a:ext cx="3541712" cy="583565"/>
            <a:chOff x="551544" y="82976"/>
            <a:chExt cx="3540396" cy="582556"/>
          </a:xfrm>
        </p:grpSpPr>
        <p:sp>
          <p:nvSpPr>
            <p:cNvPr id="6170" name="文本框 4"/>
            <p:cNvSpPr txBox="1">
              <a:spLocks noChangeArrowheads="1"/>
            </p:cNvSpPr>
            <p:nvPr/>
          </p:nvSpPr>
          <p:spPr bwMode="auto">
            <a:xfrm>
              <a:off x="800100" y="111278"/>
              <a:ext cx="3291840" cy="52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dirty="0">
                  <a:solidFill>
                    <a:srgbClr val="044875"/>
                  </a:solidFill>
                  <a:latin typeface="微软雅黑" panose="020B0503020204020204" pitchFamily="34" charset="-122"/>
                  <a:ea typeface="微软雅黑" panose="020B0503020204020204" pitchFamily="34" charset="-122"/>
                </a:rPr>
                <a:t>研究结果</a:t>
              </a:r>
            </a:p>
          </p:txBody>
        </p:sp>
        <p:sp>
          <p:nvSpPr>
            <p:cNvPr id="6" name="文本框 5"/>
            <p:cNvSpPr txBox="1"/>
            <p:nvPr/>
          </p:nvSpPr>
          <p:spPr>
            <a:xfrm>
              <a:off x="551544" y="82976"/>
              <a:ext cx="723631" cy="582556"/>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03</a:t>
              </a:r>
              <a:endParaRPr lang="zh-CN" altLang="en-US" sz="3200" dirty="0">
                <a:solidFill>
                  <a:schemeClr val="bg2">
                    <a:lumMod val="25000"/>
                  </a:schemeClr>
                </a:solidFill>
                <a:latin typeface="Impact" panose="020B0806030902050204" pitchFamily="34" charset="0"/>
                <a:ea typeface="+mn-ea"/>
              </a:endParaRPr>
            </a:p>
          </p:txBody>
        </p:sp>
      </p:grpSp>
      <p:sp>
        <p:nvSpPr>
          <p:cNvPr id="8" name="矩形 7"/>
          <p:cNvSpPr/>
          <p:nvPr/>
        </p:nvSpPr>
        <p:spPr>
          <a:xfrm>
            <a:off x="0" y="6621780"/>
            <a:ext cx="12191365" cy="23622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灯片编号占位符 18"/>
          <p:cNvSpPr>
            <a:spLocks noGrp="1"/>
          </p:cNvSpPr>
          <p:nvPr>
            <p:ph type="sldNum" sz="quarter" idx="12"/>
          </p:nvPr>
        </p:nvSpPr>
        <p:spPr>
          <a:xfrm>
            <a:off x="9448800" y="6557010"/>
            <a:ext cx="2743200" cy="365125"/>
          </a:xfrm>
        </p:spPr>
        <p:txBody>
          <a:bodyPr/>
          <a:lstStyle/>
          <a:p>
            <a:fld id="{9D55DC8D-C4F0-4F0D-B826-92573808DA56}" type="slidenum">
              <a:rPr lang="zh-CN" altLang="en-US">
                <a:solidFill>
                  <a:schemeClr val="bg1"/>
                </a:solidFill>
              </a:rPr>
              <a:t>15</a:t>
            </a:fld>
            <a:endParaRPr lang="zh-CN" altLang="en-US">
              <a:solidFill>
                <a:schemeClr val="bg1"/>
              </a:solidFill>
            </a:endParaRPr>
          </a:p>
        </p:txBody>
      </p:sp>
      <p:sp>
        <p:nvSpPr>
          <p:cNvPr id="34" name="文本框 53"/>
          <p:cNvSpPr txBox="1">
            <a:spLocks noChangeArrowheads="1"/>
          </p:cNvSpPr>
          <p:nvPr/>
        </p:nvSpPr>
        <p:spPr bwMode="auto">
          <a:xfrm>
            <a:off x="304800" y="661221"/>
            <a:ext cx="6532880" cy="58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457200" indent="-457200" eaLnBrk="1" latinLnBrk="0" hangingPunct="1">
              <a:lnSpc>
                <a:spcPct val="150000"/>
              </a:lnSpc>
              <a:buFont typeface="Wingdings" panose="05000000000000000000" charset="0"/>
              <a:buChar char="Ø"/>
            </a:pP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结果</a:t>
            </a:r>
            <a:r>
              <a:rPr lang="en-US" altLang="zh-CN" sz="2400" b="1" dirty="0">
                <a:latin typeface="微软雅黑" panose="020B0503020204020204" pitchFamily="34" charset="-122"/>
                <a:ea typeface="微软雅黑" panose="020B0503020204020204" pitchFamily="34" charset="-122"/>
                <a:cs typeface="Arial" panose="020B0604020202020204" pitchFamily="34" charset="0"/>
              </a:rPr>
              <a:t>3</a:t>
            </a: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：槲皮素对突触可塑性的影响</a:t>
            </a:r>
            <a:endParaRPr lang="en-US" altLang="zh-CN" sz="2400" b="1" dirty="0">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0" name="组合 29"/>
          <p:cNvGrpSpPr>
            <a:grpSpLocks noChangeAspect="1"/>
          </p:cNvGrpSpPr>
          <p:nvPr/>
        </p:nvGrpSpPr>
        <p:grpSpPr>
          <a:xfrm>
            <a:off x="7715250" y="1757880"/>
            <a:ext cx="3773170" cy="3156256"/>
            <a:chOff x="6520" y="5918"/>
            <a:chExt cx="4986" cy="4169"/>
          </a:xfrm>
        </p:grpSpPr>
        <p:grpSp>
          <p:nvGrpSpPr>
            <p:cNvPr id="27" name="组合 26"/>
            <p:cNvGrpSpPr/>
            <p:nvPr/>
          </p:nvGrpSpPr>
          <p:grpSpPr>
            <a:xfrm>
              <a:off x="6520" y="6681"/>
              <a:ext cx="4986" cy="3406"/>
              <a:chOff x="6370" y="6685"/>
              <a:chExt cx="4986" cy="3406"/>
            </a:xfrm>
          </p:grpSpPr>
          <p:grpSp>
            <p:nvGrpSpPr>
              <p:cNvPr id="20" name="组合 19"/>
              <p:cNvGrpSpPr/>
              <p:nvPr/>
            </p:nvGrpSpPr>
            <p:grpSpPr>
              <a:xfrm>
                <a:off x="6370" y="6685"/>
                <a:ext cx="4986" cy="3407"/>
                <a:chOff x="4614" y="6817"/>
                <a:chExt cx="4986" cy="3407"/>
              </a:xfrm>
            </p:grpSpPr>
            <p:pic>
              <p:nvPicPr>
                <p:cNvPr id="10" name="图片 9" descr="3"/>
                <p:cNvPicPr>
                  <a:picLocks noChangeAspect="1"/>
                </p:cNvPicPr>
                <p:nvPr>
                  <p:custDataLst>
                    <p:tags r:id="rId10"/>
                  </p:custDataLst>
                </p:nvPr>
              </p:nvPicPr>
              <p:blipFill>
                <a:blip r:embed="rId14"/>
                <a:srcRect l="33503" t="55775" r="1251" b="-600"/>
                <a:stretch>
                  <a:fillRect/>
                </a:stretch>
              </p:blipFill>
              <p:spPr>
                <a:xfrm>
                  <a:off x="4614" y="7342"/>
                  <a:ext cx="4986" cy="2882"/>
                </a:xfrm>
                <a:prstGeom prst="rect">
                  <a:avLst/>
                </a:prstGeom>
              </p:spPr>
            </p:pic>
            <p:pic>
              <p:nvPicPr>
                <p:cNvPr id="11" name="图片 10" descr="3"/>
                <p:cNvPicPr>
                  <a:picLocks noChangeAspect="1"/>
                </p:cNvPicPr>
                <p:nvPr>
                  <p:custDataLst>
                    <p:tags r:id="rId11"/>
                  </p:custDataLst>
                </p:nvPr>
              </p:nvPicPr>
              <p:blipFill>
                <a:blip r:embed="rId14"/>
                <a:srcRect l="3144" t="55775" r="67884" b="36122"/>
                <a:stretch>
                  <a:fillRect/>
                </a:stretch>
              </p:blipFill>
              <p:spPr>
                <a:xfrm>
                  <a:off x="4614" y="6817"/>
                  <a:ext cx="2214" cy="521"/>
                </a:xfrm>
                <a:prstGeom prst="rect">
                  <a:avLst/>
                </a:prstGeom>
              </p:spPr>
            </p:pic>
          </p:grpSp>
          <p:pic>
            <p:nvPicPr>
              <p:cNvPr id="26" name="图片 25" descr="3"/>
              <p:cNvPicPr>
                <a:picLocks noChangeAspect="1"/>
              </p:cNvPicPr>
              <p:nvPr>
                <p:custDataLst>
                  <p:tags r:id="rId9"/>
                </p:custDataLst>
              </p:nvPr>
            </p:nvPicPr>
            <p:blipFill>
              <a:blip r:embed="rId14">
                <a:clrChange>
                  <a:clrFrom>
                    <a:srgbClr val="FFFFFF">
                      <a:alpha val="100000"/>
                    </a:srgbClr>
                  </a:clrFrom>
                  <a:clrTo>
                    <a:srgbClr val="FFFFFF">
                      <a:alpha val="100000"/>
                      <a:alpha val="0"/>
                    </a:srgbClr>
                  </a:clrTo>
                </a:clrChange>
              </a:blip>
              <a:srcRect l="22838" t="37920" r="67714" b="47413"/>
              <a:stretch>
                <a:fillRect/>
              </a:stretch>
            </p:blipFill>
            <p:spPr>
              <a:xfrm>
                <a:off x="6857" y="8994"/>
                <a:ext cx="722" cy="943"/>
              </a:xfrm>
              <a:prstGeom prst="rect">
                <a:avLst/>
              </a:prstGeom>
            </p:spPr>
          </p:pic>
        </p:grpSp>
        <p:sp>
          <p:nvSpPr>
            <p:cNvPr id="29" name="文本框 14"/>
            <p:cNvSpPr txBox="1"/>
            <p:nvPr>
              <p:custDataLst>
                <p:tags r:id="rId8"/>
              </p:custDataLst>
            </p:nvPr>
          </p:nvSpPr>
          <p:spPr>
            <a:xfrm>
              <a:off x="6744" y="5918"/>
              <a:ext cx="4539" cy="523"/>
            </a:xfrm>
            <a:prstGeom prst="rect">
              <a:avLst/>
            </a:prstGeom>
            <a:noFill/>
          </p:spPr>
          <p:txBody>
            <a:bodyPr wrap="square" rtlCol="0">
              <a:no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altLang="zh-CN" sz="1200" dirty="0">
                  <a:solidFill>
                    <a:schemeClr val="tx1"/>
                  </a:solidFill>
                  <a:latin typeface="微软雅黑" panose="020B0503020204020204" pitchFamily="34" charset="-122"/>
                  <a:ea typeface="微软雅黑" panose="020B0503020204020204" pitchFamily="34" charset="-122"/>
                </a:rPr>
                <a:t> </a:t>
              </a:r>
              <a:r>
                <a:rPr lang="zh-CN" altLang="en-US" sz="1800" dirty="0">
                  <a:solidFill>
                    <a:schemeClr val="tx1"/>
                  </a:solidFill>
                  <a:latin typeface="微软雅黑" panose="020B0503020204020204" pitchFamily="34" charset="-122"/>
                  <a:ea typeface="微软雅黑" panose="020B0503020204020204" pitchFamily="34" charset="-122"/>
                </a:rPr>
                <a:t>短时程抑制 </a:t>
              </a:r>
              <a:r>
                <a:rPr lang="en-US" altLang="zh-CN" sz="1800" dirty="0">
                  <a:solidFill>
                    <a:schemeClr val="tx1"/>
                  </a:solidFill>
                  <a:latin typeface="微软雅黑" panose="020B0503020204020204" pitchFamily="34" charset="-122"/>
                  <a:ea typeface="微软雅黑" panose="020B0503020204020204" pitchFamily="34" charset="-122"/>
                </a:rPr>
                <a:t>(STD)</a:t>
              </a:r>
            </a:p>
          </p:txBody>
        </p:sp>
      </p:grpSp>
      <p:grpSp>
        <p:nvGrpSpPr>
          <p:cNvPr id="24" name="组合 23"/>
          <p:cNvGrpSpPr/>
          <p:nvPr/>
        </p:nvGrpSpPr>
        <p:grpSpPr>
          <a:xfrm>
            <a:off x="758190" y="1882140"/>
            <a:ext cx="6246495" cy="3558540"/>
            <a:chOff x="1194" y="2964"/>
            <a:chExt cx="9837" cy="5604"/>
          </a:xfrm>
        </p:grpSpPr>
        <p:sp>
          <p:nvSpPr>
            <p:cNvPr id="21" name="TextBox 20"/>
            <p:cNvSpPr txBox="1">
              <a:spLocks noChangeArrowheads="1"/>
            </p:cNvSpPr>
            <p:nvPr/>
          </p:nvSpPr>
          <p:spPr bwMode="auto">
            <a:xfrm>
              <a:off x="2740" y="8085"/>
              <a:ext cx="6499"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a:lnSpc>
                  <a:spcPct val="100000"/>
                </a:lnSpc>
                <a:spcBef>
                  <a:spcPct val="0"/>
                </a:spcBef>
                <a:buFontTx/>
                <a:buNone/>
              </a:pPr>
              <a:r>
                <a:rPr lang="zh-CN" altLang="en-US" sz="1400" dirty="0">
                  <a:latin typeface="微软雅黑" panose="020B0503020204020204" pitchFamily="34" charset="-122"/>
                </a:rPr>
                <a:t>图</a:t>
              </a:r>
              <a:r>
                <a:rPr lang="en-US" altLang="zh-CN" sz="1400" dirty="0">
                  <a:latin typeface="微软雅黑" panose="020B0503020204020204" pitchFamily="34" charset="-122"/>
                </a:rPr>
                <a:t>9 </a:t>
              </a:r>
              <a:r>
                <a:rPr lang="zh-CN" altLang="en-US" sz="1400" dirty="0">
                  <a:latin typeface="微软雅黑" panose="020B0503020204020204" pitchFamily="34" charset="-122"/>
                </a:rPr>
                <a:t>纤维刺激花萼状突触的轴突诱发 </a:t>
              </a:r>
              <a:r>
                <a:rPr lang="en-US" altLang="zh-CN" sz="1400" dirty="0">
                  <a:latin typeface="微软雅黑" panose="020B0503020204020204" pitchFamily="34" charset="-122"/>
                </a:rPr>
                <a:t>STD</a:t>
              </a:r>
            </a:p>
          </p:txBody>
        </p:sp>
        <p:grpSp>
          <p:nvGrpSpPr>
            <p:cNvPr id="12" name="组合 11"/>
            <p:cNvGrpSpPr>
              <a:grpSpLocks noChangeAspect="1"/>
            </p:cNvGrpSpPr>
            <p:nvPr/>
          </p:nvGrpSpPr>
          <p:grpSpPr>
            <a:xfrm>
              <a:off x="1194" y="2964"/>
              <a:ext cx="9837" cy="4815"/>
              <a:chOff x="814" y="689"/>
              <a:chExt cx="6810" cy="3333"/>
            </a:xfrm>
          </p:grpSpPr>
          <p:pic>
            <p:nvPicPr>
              <p:cNvPr id="13" name="图片 12"/>
              <p:cNvPicPr>
                <a:picLocks noChangeAspect="1"/>
              </p:cNvPicPr>
              <p:nvPr>
                <p:custDataLst>
                  <p:tags r:id="rId1"/>
                </p:custDataLst>
              </p:nvPr>
            </p:nvPicPr>
            <p:blipFill rotWithShape="1">
              <a:blip r:embed="rId15">
                <a:extLst>
                  <a:ext uri="{28A0092B-C50C-407E-A947-70E740481C1C}">
                    <a14:useLocalDpi xmlns:a14="http://schemas.microsoft.com/office/drawing/2010/main" val="0"/>
                  </a:ext>
                </a:extLst>
              </a:blip>
              <a:srcRect l="13487" t="27018" r="13998" b="28424"/>
              <a:stretch>
                <a:fillRect/>
              </a:stretch>
            </p:blipFill>
            <p:spPr>
              <a:xfrm>
                <a:off x="814" y="689"/>
                <a:ext cx="6640" cy="3333"/>
              </a:xfrm>
              <a:prstGeom prst="rect">
                <a:avLst/>
              </a:prstGeom>
            </p:spPr>
          </p:pic>
          <p:sp>
            <p:nvSpPr>
              <p:cNvPr id="18" name="文本框 17"/>
              <p:cNvSpPr txBox="1"/>
              <p:nvPr>
                <p:custDataLst>
                  <p:tags r:id="rId2"/>
                </p:custDataLst>
              </p:nvPr>
            </p:nvSpPr>
            <p:spPr>
              <a:xfrm>
                <a:off x="3515" y="3661"/>
                <a:ext cx="1667" cy="334"/>
              </a:xfrm>
              <a:prstGeom prst="rect">
                <a:avLst/>
              </a:prstGeom>
              <a:noFill/>
            </p:spPr>
            <p:txBody>
              <a:bodyPr wrap="square" rtlCol="0">
                <a:spAutoFit/>
              </a:bodyPr>
              <a:lstStyle/>
              <a:p>
                <a:pPr algn="ctr"/>
                <a:r>
                  <a:rPr lang="zh-CN" altLang="en-US" sz="1400" dirty="0">
                    <a:solidFill>
                      <a:srgbClr val="C00000"/>
                    </a:solidFill>
                    <a:latin typeface="微软雅黑" panose="020B0503020204020204" pitchFamily="34" charset="-122"/>
                    <a:ea typeface="微软雅黑" panose="020B0503020204020204" pitchFamily="34" charset="-122"/>
                  </a:rPr>
                  <a:t>纤维刺激</a:t>
                </a:r>
              </a:p>
            </p:txBody>
          </p:sp>
          <p:sp>
            <p:nvSpPr>
              <p:cNvPr id="14" name="文本框 13"/>
              <p:cNvSpPr txBox="1"/>
              <p:nvPr>
                <p:custDataLst>
                  <p:tags r:id="rId3"/>
                </p:custDataLst>
              </p:nvPr>
            </p:nvSpPr>
            <p:spPr>
              <a:xfrm>
                <a:off x="5957" y="3560"/>
                <a:ext cx="1667" cy="334"/>
              </a:xfrm>
              <a:prstGeom prst="rect">
                <a:avLst/>
              </a:prstGeom>
              <a:noFill/>
            </p:spPr>
            <p:txBody>
              <a:bodyPr wrap="square" rtlCol="0">
                <a:spAutoFit/>
              </a:bodyPr>
              <a:lstStyle/>
              <a:p>
                <a:pPr algn="ctr"/>
                <a:r>
                  <a:rPr lang="zh-CN" altLang="en-US" sz="1400" dirty="0">
                    <a:solidFill>
                      <a:srgbClr val="C00000"/>
                    </a:solidFill>
                    <a:latin typeface="微软雅黑" panose="020B0503020204020204" pitchFamily="34" charset="-122"/>
                    <a:ea typeface="微软雅黑" panose="020B0503020204020204" pitchFamily="34" charset="-122"/>
                  </a:rPr>
                  <a:t>突触后电流</a:t>
                </a:r>
              </a:p>
            </p:txBody>
          </p:sp>
          <p:grpSp>
            <p:nvGrpSpPr>
              <p:cNvPr id="15" name="组合 14"/>
              <p:cNvGrpSpPr/>
              <p:nvPr/>
            </p:nvGrpSpPr>
            <p:grpSpPr>
              <a:xfrm rot="19681947">
                <a:off x="5623" y="3069"/>
                <a:ext cx="283" cy="857"/>
                <a:chOff x="2396488" y="5635690"/>
                <a:chExt cx="432258" cy="951506"/>
              </a:xfrm>
            </p:grpSpPr>
            <p:cxnSp>
              <p:nvCxnSpPr>
                <p:cNvPr id="16" name="直接连接符 15"/>
                <p:cNvCxnSpPr/>
                <p:nvPr>
                  <p:custDataLst>
                    <p:tags r:id="rId4"/>
                  </p:custDataLst>
                </p:nvPr>
              </p:nvCxnSpPr>
              <p:spPr>
                <a:xfrm flipH="1">
                  <a:off x="2396488" y="5635690"/>
                  <a:ext cx="112210" cy="700102"/>
                </a:xfrm>
                <a:prstGeom prst="line">
                  <a:avLst/>
                </a:prstGeom>
                <a:ln w="12700">
                  <a:solidFill>
                    <a:srgbClr val="C00000"/>
                  </a:solidFill>
                </a:ln>
              </p:spPr>
              <p:style>
                <a:lnRef idx="1">
                  <a:schemeClr val="accent6"/>
                </a:lnRef>
                <a:fillRef idx="0">
                  <a:schemeClr val="accent6"/>
                </a:fillRef>
                <a:effectRef idx="0">
                  <a:schemeClr val="accent6"/>
                </a:effectRef>
                <a:fontRef idx="minor">
                  <a:schemeClr val="tx1"/>
                </a:fontRef>
              </p:style>
            </p:cxnSp>
            <p:cxnSp>
              <p:nvCxnSpPr>
                <p:cNvPr id="17" name="直接连接符 16"/>
                <p:cNvCxnSpPr/>
                <p:nvPr>
                  <p:custDataLst>
                    <p:tags r:id="rId5"/>
                  </p:custDataLst>
                </p:nvPr>
              </p:nvCxnSpPr>
              <p:spPr>
                <a:xfrm>
                  <a:off x="2536020" y="5637972"/>
                  <a:ext cx="136053" cy="700103"/>
                </a:xfrm>
                <a:prstGeom prst="line">
                  <a:avLst/>
                </a:prstGeom>
                <a:ln w="12700">
                  <a:solidFill>
                    <a:srgbClr val="C00000"/>
                  </a:solidFill>
                </a:ln>
              </p:spPr>
              <p:style>
                <a:lnRef idx="1">
                  <a:schemeClr val="accent6"/>
                </a:lnRef>
                <a:fillRef idx="0">
                  <a:schemeClr val="accent6"/>
                </a:fillRef>
                <a:effectRef idx="0">
                  <a:schemeClr val="accent6"/>
                </a:effectRef>
                <a:fontRef idx="minor">
                  <a:schemeClr val="tx1"/>
                </a:fontRef>
              </p:style>
            </p:cxnSp>
            <p:cxnSp>
              <p:nvCxnSpPr>
                <p:cNvPr id="22" name="直接连接符 21"/>
                <p:cNvCxnSpPr/>
                <p:nvPr>
                  <p:custDataLst>
                    <p:tags r:id="rId6"/>
                  </p:custDataLst>
                </p:nvPr>
              </p:nvCxnSpPr>
              <p:spPr>
                <a:xfrm>
                  <a:off x="2528770" y="5896522"/>
                  <a:ext cx="0" cy="630227"/>
                </a:xfrm>
                <a:prstGeom prst="line">
                  <a:avLst/>
                </a:prstGeom>
                <a:ln w="12700">
                  <a:solidFill>
                    <a:srgbClr val="C00000"/>
                  </a:solidFill>
                </a:ln>
              </p:spPr>
              <p:style>
                <a:lnRef idx="1">
                  <a:schemeClr val="accent6"/>
                </a:lnRef>
                <a:fillRef idx="0">
                  <a:schemeClr val="accent6"/>
                </a:fillRef>
                <a:effectRef idx="0">
                  <a:schemeClr val="accent6"/>
                </a:effectRef>
                <a:fontRef idx="minor">
                  <a:schemeClr val="tx1"/>
                </a:fontRef>
              </p:style>
            </p:cxnSp>
            <p:cxnSp>
              <p:nvCxnSpPr>
                <p:cNvPr id="23" name="直接连接符 22"/>
                <p:cNvCxnSpPr/>
                <p:nvPr>
                  <p:custDataLst>
                    <p:tags r:id="rId7"/>
                  </p:custDataLst>
                </p:nvPr>
              </p:nvCxnSpPr>
              <p:spPr>
                <a:xfrm rot="2146717" flipH="1">
                  <a:off x="2498432" y="6583617"/>
                  <a:ext cx="330294" cy="3575"/>
                </a:xfrm>
                <a:prstGeom prst="line">
                  <a:avLst/>
                </a:prstGeom>
                <a:ln w="12700">
                  <a:solidFill>
                    <a:srgbClr val="C00000"/>
                  </a:solidFill>
                </a:ln>
              </p:spPr>
              <p:style>
                <a:lnRef idx="1">
                  <a:schemeClr val="accent6"/>
                </a:lnRef>
                <a:fillRef idx="0">
                  <a:schemeClr val="accent6"/>
                </a:fillRef>
                <a:effectRef idx="0">
                  <a:schemeClr val="accent6"/>
                </a:effectRef>
                <a:fontRef idx="minor">
                  <a:schemeClr val="tx1"/>
                </a:fontRef>
              </p:style>
            </p:cxnSp>
          </p:grpSp>
        </p:grpSp>
      </p:grpSp>
      <p:sp>
        <p:nvSpPr>
          <p:cNvPr id="9" name="TextBox 8">
            <a:extLst>
              <a:ext uri="{FF2B5EF4-FFF2-40B4-BE49-F238E27FC236}">
                <a16:creationId xmlns:a16="http://schemas.microsoft.com/office/drawing/2014/main" id="{98710355-3670-F8EB-495B-6E02FB51324B}"/>
              </a:ext>
            </a:extLst>
          </p:cNvPr>
          <p:cNvSpPr txBox="1">
            <a:spLocks noChangeArrowheads="1"/>
          </p:cNvSpPr>
          <p:nvPr/>
        </p:nvSpPr>
        <p:spPr bwMode="auto">
          <a:xfrm>
            <a:off x="9000256" y="6361430"/>
            <a:ext cx="3203809"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latinLnBrk="0">
              <a:lnSpc>
                <a:spcPct val="100000"/>
              </a:lnSpc>
              <a:spcBef>
                <a:spcPts val="0"/>
              </a:spcBef>
              <a:buNone/>
            </a:pPr>
            <a:r>
              <a:rPr lang="en-US" altLang="zh-CN" sz="1100" dirty="0">
                <a:latin typeface="微软雅黑" panose="020B0503020204020204" pitchFamily="34" charset="-122"/>
              </a:rPr>
              <a:t>von </a:t>
            </a:r>
            <a:r>
              <a:rPr lang="en-US" altLang="zh-CN" sz="1100" dirty="0" err="1">
                <a:latin typeface="微软雅黑" panose="020B0503020204020204" pitchFamily="34" charset="-122"/>
              </a:rPr>
              <a:t>Gersdorff</a:t>
            </a:r>
            <a:r>
              <a:rPr lang="en-US" altLang="zh-CN" sz="1100" dirty="0">
                <a:latin typeface="微软雅黑" panose="020B0503020204020204" pitchFamily="34" charset="-122"/>
              </a:rPr>
              <a:t>,</a:t>
            </a:r>
            <a:r>
              <a:rPr lang="zh-CN" altLang="en-US" sz="1100" dirty="0">
                <a:latin typeface="微软雅黑" panose="020B0503020204020204" pitchFamily="34" charset="-122"/>
              </a:rPr>
              <a:t> </a:t>
            </a:r>
            <a:r>
              <a:rPr lang="en-US" altLang="zh-CN" sz="1100" dirty="0">
                <a:latin typeface="微软雅黑" panose="020B0503020204020204" pitchFamily="34" charset="-122"/>
              </a:rPr>
              <a:t>et</a:t>
            </a:r>
            <a:r>
              <a:rPr lang="zh-CN" altLang="en-US" sz="1100" dirty="0">
                <a:latin typeface="微软雅黑" panose="020B0503020204020204" pitchFamily="34" charset="-122"/>
              </a:rPr>
              <a:t> </a:t>
            </a:r>
            <a:r>
              <a:rPr lang="en-US" altLang="zh-CN" sz="1100" dirty="0">
                <a:latin typeface="微软雅黑" panose="020B0503020204020204" pitchFamily="34" charset="-122"/>
              </a:rPr>
              <a:t>al., </a:t>
            </a:r>
            <a:r>
              <a:rPr lang="en-US" altLang="zh-CN" sz="1100" i="1" dirty="0">
                <a:latin typeface="微软雅黑" panose="020B0503020204020204" pitchFamily="34" charset="-122"/>
              </a:rPr>
              <a:t>Nat Rev </a:t>
            </a:r>
            <a:r>
              <a:rPr lang="en-US" altLang="zh-CN" sz="1100" i="1" dirty="0" err="1">
                <a:latin typeface="微软雅黑" panose="020B0503020204020204" pitchFamily="34" charset="-122"/>
              </a:rPr>
              <a:t>Neurosci</a:t>
            </a:r>
            <a:r>
              <a:rPr lang="en-US" altLang="zh-CN" sz="1100" i="1" dirty="0">
                <a:latin typeface="微软雅黑" panose="020B0503020204020204" pitchFamily="34" charset="-122"/>
              </a:rPr>
              <a:t>., </a:t>
            </a:r>
            <a:r>
              <a:rPr lang="en-US" altLang="zh-CN" sz="1100" dirty="0">
                <a:latin typeface="微软雅黑" panose="020B0503020204020204" pitchFamily="34" charset="-122"/>
              </a:rPr>
              <a:t>2002 </a:t>
            </a:r>
            <a:endParaRPr lang="de-DE" altLang="zh-CN" sz="1100" dirty="0">
              <a:latin typeface="微软雅黑" panose="020B0503020204020204" pitchFamily="34" charset="-122"/>
            </a:endParaRPr>
          </a:p>
        </p:txBody>
      </p:sp>
      <p:sp>
        <p:nvSpPr>
          <p:cNvPr id="5" name="矩形 4">
            <a:extLst>
              <a:ext uri="{FF2B5EF4-FFF2-40B4-BE49-F238E27FC236}">
                <a16:creationId xmlns:a16="http://schemas.microsoft.com/office/drawing/2014/main" id="{313FE0D5-E35C-C3C5-6710-883F005E247D}"/>
              </a:ext>
            </a:extLst>
          </p:cNvPr>
          <p:cNvSpPr/>
          <p:nvPr/>
        </p:nvSpPr>
        <p:spPr>
          <a:xfrm>
            <a:off x="7715250" y="2865119"/>
            <a:ext cx="375942" cy="2011681"/>
          </a:xfrm>
          <a:prstGeom prst="rect">
            <a:avLst/>
          </a:prstGeom>
          <a:solidFill>
            <a:schemeClr val="accent6">
              <a:lumMod val="60000"/>
              <a:lumOff val="40000"/>
              <a:alpha val="15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A193184C-E90D-4C50-C1DF-16EFEEF3FA00}"/>
              </a:ext>
            </a:extLst>
          </p:cNvPr>
          <p:cNvSpPr/>
          <p:nvPr/>
        </p:nvSpPr>
        <p:spPr>
          <a:xfrm>
            <a:off x="10126545" y="2777381"/>
            <a:ext cx="951230" cy="519221"/>
          </a:xfrm>
          <a:prstGeom prst="rect">
            <a:avLst/>
          </a:prstGeom>
          <a:solidFill>
            <a:srgbClr val="FF0000">
              <a:alpha val="13000"/>
            </a:srgb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3810000" y="254000"/>
            <a:ext cx="83820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p:nvPr/>
        </p:nvGrpSpPr>
        <p:grpSpPr bwMode="auto">
          <a:xfrm>
            <a:off x="550863" y="82550"/>
            <a:ext cx="3541712" cy="583565"/>
            <a:chOff x="551544" y="82976"/>
            <a:chExt cx="3540396" cy="582556"/>
          </a:xfrm>
        </p:grpSpPr>
        <p:sp>
          <p:nvSpPr>
            <p:cNvPr id="6170" name="文本框 4"/>
            <p:cNvSpPr txBox="1">
              <a:spLocks noChangeArrowheads="1"/>
            </p:cNvSpPr>
            <p:nvPr/>
          </p:nvSpPr>
          <p:spPr bwMode="auto">
            <a:xfrm>
              <a:off x="800100" y="111278"/>
              <a:ext cx="3291840" cy="52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dirty="0">
                  <a:solidFill>
                    <a:srgbClr val="044875"/>
                  </a:solidFill>
                  <a:latin typeface="微软雅黑" panose="020B0503020204020204" pitchFamily="34" charset="-122"/>
                  <a:ea typeface="微软雅黑" panose="020B0503020204020204" pitchFamily="34" charset="-122"/>
                </a:rPr>
                <a:t>研究结果</a:t>
              </a:r>
            </a:p>
          </p:txBody>
        </p:sp>
        <p:sp>
          <p:nvSpPr>
            <p:cNvPr id="6" name="文本框 5"/>
            <p:cNvSpPr txBox="1"/>
            <p:nvPr/>
          </p:nvSpPr>
          <p:spPr>
            <a:xfrm>
              <a:off x="551544" y="82976"/>
              <a:ext cx="723631" cy="582556"/>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03</a:t>
              </a:r>
              <a:endParaRPr lang="zh-CN" altLang="en-US" sz="3200" dirty="0">
                <a:solidFill>
                  <a:schemeClr val="bg2">
                    <a:lumMod val="25000"/>
                  </a:schemeClr>
                </a:solidFill>
                <a:latin typeface="Impact" panose="020B0806030902050204" pitchFamily="34" charset="0"/>
                <a:ea typeface="+mn-ea"/>
              </a:endParaRPr>
            </a:p>
          </p:txBody>
        </p:sp>
      </p:grpSp>
      <p:sp>
        <p:nvSpPr>
          <p:cNvPr id="8" name="矩形 7"/>
          <p:cNvSpPr/>
          <p:nvPr/>
        </p:nvSpPr>
        <p:spPr>
          <a:xfrm>
            <a:off x="0" y="6621780"/>
            <a:ext cx="12191365" cy="23622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灯片编号占位符 18"/>
          <p:cNvSpPr>
            <a:spLocks noGrp="1"/>
          </p:cNvSpPr>
          <p:nvPr>
            <p:ph type="sldNum" sz="quarter" idx="12"/>
          </p:nvPr>
        </p:nvSpPr>
        <p:spPr>
          <a:xfrm>
            <a:off x="9448800" y="6557010"/>
            <a:ext cx="2743200" cy="365125"/>
          </a:xfrm>
        </p:spPr>
        <p:txBody>
          <a:bodyPr/>
          <a:lstStyle/>
          <a:p>
            <a:fld id="{9D55DC8D-C4F0-4F0D-B826-92573808DA56}" type="slidenum">
              <a:rPr lang="zh-CN" altLang="en-US">
                <a:solidFill>
                  <a:schemeClr val="bg1"/>
                </a:solidFill>
              </a:rPr>
              <a:t>16</a:t>
            </a:fld>
            <a:endParaRPr lang="zh-CN" altLang="en-US">
              <a:solidFill>
                <a:schemeClr val="bg1"/>
              </a:solidFill>
            </a:endParaRPr>
          </a:p>
        </p:txBody>
      </p:sp>
      <p:sp>
        <p:nvSpPr>
          <p:cNvPr id="34" name="文本框 53"/>
          <p:cNvSpPr txBox="1">
            <a:spLocks noChangeArrowheads="1"/>
          </p:cNvSpPr>
          <p:nvPr/>
        </p:nvSpPr>
        <p:spPr bwMode="auto">
          <a:xfrm>
            <a:off x="304800" y="661221"/>
            <a:ext cx="6532880" cy="58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457200" indent="-457200" eaLnBrk="1" latinLnBrk="0" hangingPunct="1">
              <a:lnSpc>
                <a:spcPct val="150000"/>
              </a:lnSpc>
              <a:buFont typeface="Wingdings" panose="05000000000000000000" charset="0"/>
              <a:buChar char="Ø"/>
            </a:pP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结果</a:t>
            </a:r>
            <a:r>
              <a:rPr lang="en-US" altLang="zh-CN" sz="2400" b="1" dirty="0">
                <a:latin typeface="微软雅黑" panose="020B0503020204020204" pitchFamily="34" charset="-122"/>
                <a:ea typeface="微软雅黑" panose="020B0503020204020204" pitchFamily="34" charset="-122"/>
                <a:cs typeface="Arial" panose="020B0604020202020204" pitchFamily="34" charset="0"/>
              </a:rPr>
              <a:t>3</a:t>
            </a: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：槲皮素对突触可塑性的影响</a:t>
            </a:r>
            <a:endParaRPr lang="en-US" altLang="zh-CN" sz="24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45" name="文本框 44"/>
          <p:cNvSpPr txBox="1"/>
          <p:nvPr/>
        </p:nvSpPr>
        <p:spPr>
          <a:xfrm>
            <a:off x="644603" y="5974199"/>
            <a:ext cx="10902157" cy="369332"/>
          </a:xfrm>
          <a:prstGeom prst="rect">
            <a:avLst/>
          </a:prstGeom>
          <a:solidFill>
            <a:srgbClr val="BAD3E4"/>
          </a:solidFill>
          <a:ln>
            <a:solidFill>
              <a:schemeClr val="bg2">
                <a:lumMod val="25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marL="0" indent="0" algn="ctr" eaLnBrk="1" fontAlgn="auto" latinLnBrk="0" hangingPunct="1">
              <a:lnSpc>
                <a:spcPct val="100000"/>
              </a:lnSpc>
              <a:spcBef>
                <a:spcPts val="0"/>
              </a:spcBef>
              <a:spcAft>
                <a:spcPts val="0"/>
              </a:spcAft>
              <a:buClr>
                <a:srgbClr val="044875"/>
              </a:buClr>
              <a:defRPr/>
            </a:pPr>
            <a:r>
              <a:rPr lang="zh-CN" altLang="en-US"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在</a:t>
            </a:r>
            <a:r>
              <a:rPr lang="zh-CN" altLang="en-US"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高频</a:t>
            </a:r>
            <a:r>
              <a:rPr lang="zh-CN" altLang="en-US"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刺激下，槲皮素可通过</a:t>
            </a:r>
            <a:r>
              <a:rPr lang="zh-CN" altLang="en-US"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增强 </a:t>
            </a:r>
            <a:r>
              <a:rPr lang="en-US" altLang="zh-CN"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STD</a:t>
            </a:r>
            <a:r>
              <a:rPr lang="zh-CN" altLang="en-US"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，抑制 </a:t>
            </a:r>
            <a:r>
              <a:rPr lang="en-US" altLang="zh-CN"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EPSC </a:t>
            </a:r>
            <a:r>
              <a:rPr lang="zh-CN" altLang="en-US"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的</a:t>
            </a:r>
            <a:r>
              <a:rPr lang="zh-CN" altLang="en-US"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稳态水平</a:t>
            </a:r>
            <a:r>
              <a:rPr lang="zh-CN" altLang="en-US"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，从而抑制</a:t>
            </a:r>
            <a:r>
              <a:rPr lang="zh-CN" altLang="en-US"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突触传递</a:t>
            </a:r>
            <a:r>
              <a:rPr lang="zh-CN" altLang="en-US"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，防止神经过度兴奋</a:t>
            </a:r>
          </a:p>
        </p:txBody>
      </p:sp>
      <p:pic>
        <p:nvPicPr>
          <p:cNvPr id="16" name="图片 15"/>
          <p:cNvPicPr>
            <a:picLocks noChangeAspect="1"/>
          </p:cNvPicPr>
          <p:nvPr/>
        </p:nvPicPr>
        <p:blipFill rotWithShape="1">
          <a:blip r:embed="rId9"/>
          <a:srcRect l="40268" t="-1550" r="28702" b="53413"/>
          <a:stretch>
            <a:fillRect/>
          </a:stretch>
        </p:blipFill>
        <p:spPr>
          <a:xfrm>
            <a:off x="641985" y="1270000"/>
            <a:ext cx="4010025" cy="2098040"/>
          </a:xfrm>
          <a:prstGeom prst="rect">
            <a:avLst/>
          </a:prstGeom>
        </p:spPr>
      </p:pic>
      <p:grpSp>
        <p:nvGrpSpPr>
          <p:cNvPr id="29" name="组合 28">
            <a:extLst>
              <a:ext uri="{FF2B5EF4-FFF2-40B4-BE49-F238E27FC236}">
                <a16:creationId xmlns:a16="http://schemas.microsoft.com/office/drawing/2014/main" id="{39F48CF6-4427-C728-7BD3-9AC29F8796C9}"/>
              </a:ext>
            </a:extLst>
          </p:cNvPr>
          <p:cNvGrpSpPr/>
          <p:nvPr/>
        </p:nvGrpSpPr>
        <p:grpSpPr>
          <a:xfrm>
            <a:off x="560705" y="1493520"/>
            <a:ext cx="11367135" cy="4331970"/>
            <a:chOff x="560705" y="1493520"/>
            <a:chExt cx="11367135" cy="4331970"/>
          </a:xfrm>
        </p:grpSpPr>
        <p:grpSp>
          <p:nvGrpSpPr>
            <p:cNvPr id="22" name="组合 21"/>
            <p:cNvGrpSpPr/>
            <p:nvPr/>
          </p:nvGrpSpPr>
          <p:grpSpPr>
            <a:xfrm>
              <a:off x="560705" y="1493520"/>
              <a:ext cx="11367135" cy="4331970"/>
              <a:chOff x="883" y="2352"/>
              <a:chExt cx="17901" cy="6822"/>
            </a:xfrm>
          </p:grpSpPr>
          <p:sp>
            <p:nvSpPr>
              <p:cNvPr id="31" name="TextBox 20"/>
              <p:cNvSpPr txBox="1">
                <a:spLocks noChangeArrowheads="1"/>
              </p:cNvSpPr>
              <p:nvPr/>
            </p:nvSpPr>
            <p:spPr bwMode="auto">
              <a:xfrm>
                <a:off x="6445" y="8691"/>
                <a:ext cx="6463"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a:lnSpc>
                    <a:spcPct val="100000"/>
                  </a:lnSpc>
                  <a:spcBef>
                    <a:spcPct val="0"/>
                  </a:spcBef>
                  <a:buFontTx/>
                  <a:buNone/>
                </a:pPr>
                <a:r>
                  <a:rPr lang="zh-CN" altLang="en-US" sz="1400" dirty="0">
                    <a:latin typeface="微软雅黑" panose="020B0503020204020204" pitchFamily="34" charset="-122"/>
                  </a:rPr>
                  <a:t>图</a:t>
                </a:r>
                <a:r>
                  <a:rPr lang="en-US" altLang="zh-CN" sz="1400" dirty="0">
                    <a:latin typeface="微软雅黑" panose="020B0503020204020204" pitchFamily="34" charset="-122"/>
                  </a:rPr>
                  <a:t>10 </a:t>
                </a:r>
                <a:r>
                  <a:rPr lang="zh-CN" altLang="en-US" sz="1400" dirty="0">
                    <a:latin typeface="微软雅黑" panose="020B0503020204020204" pitchFamily="34" charset="-122"/>
                  </a:rPr>
                  <a:t>槲皮素对花萼状突触 </a:t>
                </a:r>
                <a:r>
                  <a:rPr lang="en-US" altLang="zh-CN" sz="1400" dirty="0">
                    <a:latin typeface="微软雅黑" panose="020B0503020204020204" pitchFamily="34" charset="-122"/>
                  </a:rPr>
                  <a:t>STD </a:t>
                </a:r>
                <a:r>
                  <a:rPr lang="zh-CN" altLang="en-US" sz="1400" dirty="0">
                    <a:latin typeface="微软雅黑" panose="020B0503020204020204" pitchFamily="34" charset="-122"/>
                  </a:rPr>
                  <a:t>的抑制作用</a:t>
                </a:r>
                <a:endParaRPr lang="en-US" altLang="zh-CN" sz="1400" dirty="0">
                  <a:latin typeface="微软雅黑" panose="020B0503020204020204" pitchFamily="34" charset="-122"/>
                </a:endParaRPr>
              </a:p>
            </p:txBody>
          </p:sp>
          <p:grpSp>
            <p:nvGrpSpPr>
              <p:cNvPr id="21" name="组合 20"/>
              <p:cNvGrpSpPr/>
              <p:nvPr/>
            </p:nvGrpSpPr>
            <p:grpSpPr>
              <a:xfrm>
                <a:off x="883" y="2352"/>
                <a:ext cx="17901" cy="6309"/>
                <a:chOff x="883" y="2352"/>
                <a:chExt cx="17901" cy="6309"/>
              </a:xfrm>
            </p:grpSpPr>
            <p:pic>
              <p:nvPicPr>
                <p:cNvPr id="10" name="图片 9"/>
                <p:cNvPicPr>
                  <a:picLocks noChangeAspect="1"/>
                </p:cNvPicPr>
                <p:nvPr>
                  <p:custDataLst>
                    <p:tags r:id="rId1"/>
                  </p:custDataLst>
                </p:nvPr>
              </p:nvPicPr>
              <p:blipFill rotWithShape="1">
                <a:blip r:embed="rId9"/>
                <a:srcRect t="56959" r="89718" b="36833"/>
                <a:stretch>
                  <a:fillRect/>
                </a:stretch>
              </p:blipFill>
              <p:spPr>
                <a:xfrm>
                  <a:off x="7651" y="5738"/>
                  <a:ext cx="2073" cy="422"/>
                </a:xfrm>
                <a:prstGeom prst="rect">
                  <a:avLst/>
                </a:prstGeom>
              </p:spPr>
            </p:pic>
            <p:pic>
              <p:nvPicPr>
                <p:cNvPr id="14" name="图片 13"/>
                <p:cNvPicPr>
                  <a:picLocks noChangeAspect="1"/>
                </p:cNvPicPr>
                <p:nvPr/>
              </p:nvPicPr>
              <p:blipFill rotWithShape="1">
                <a:blip r:embed="rId9"/>
                <a:srcRect l="77443" t="19539" b="15275"/>
                <a:stretch>
                  <a:fillRect/>
                </a:stretch>
              </p:blipFill>
              <p:spPr>
                <a:xfrm>
                  <a:off x="14315" y="3301"/>
                  <a:ext cx="4082" cy="3979"/>
                </a:xfrm>
                <a:prstGeom prst="rect">
                  <a:avLst/>
                </a:prstGeom>
              </p:spPr>
            </p:pic>
            <p:pic>
              <p:nvPicPr>
                <p:cNvPr id="24" name="图片 23"/>
                <p:cNvPicPr>
                  <a:picLocks noChangeAspect="1"/>
                </p:cNvPicPr>
                <p:nvPr/>
              </p:nvPicPr>
              <p:blipFill rotWithShape="1">
                <a:blip r:embed="rId9"/>
                <a:srcRect l="40310" t="56959" r="28702"/>
                <a:stretch>
                  <a:fillRect/>
                </a:stretch>
              </p:blipFill>
              <p:spPr>
                <a:xfrm>
                  <a:off x="883" y="5741"/>
                  <a:ext cx="6233" cy="2920"/>
                </a:xfrm>
                <a:prstGeom prst="rect">
                  <a:avLst/>
                </a:prstGeom>
              </p:spPr>
            </p:pic>
            <p:pic>
              <p:nvPicPr>
                <p:cNvPr id="25" name="图片 24"/>
                <p:cNvPicPr>
                  <a:picLocks noChangeAspect="1"/>
                </p:cNvPicPr>
                <p:nvPr/>
              </p:nvPicPr>
              <p:blipFill rotWithShape="1">
                <a:blip r:embed="rId9"/>
                <a:srcRect t="56959" r="67398"/>
                <a:stretch>
                  <a:fillRect/>
                </a:stretch>
              </p:blipFill>
              <p:spPr>
                <a:xfrm>
                  <a:off x="7633" y="2352"/>
                  <a:ext cx="6500" cy="2894"/>
                </a:xfrm>
                <a:prstGeom prst="rect">
                  <a:avLst/>
                </a:prstGeom>
              </p:spPr>
            </p:pic>
            <p:pic>
              <p:nvPicPr>
                <p:cNvPr id="27" name="图片 26"/>
                <p:cNvPicPr>
                  <a:picLocks noChangeAspect="1"/>
                </p:cNvPicPr>
                <p:nvPr/>
              </p:nvPicPr>
              <p:blipFill rotWithShape="1">
                <a:blip r:embed="rId10" cstate="print">
                  <a:extLst>
                    <a:ext uri="{BEBA8EAE-BF5A-486C-A8C5-ECC9F3942E4B}">
                      <a14:imgProps xmlns:a14="http://schemas.microsoft.com/office/drawing/2010/main">
                        <a14:imgLayer r:embed="rId11">
                          <a14:imgEffect>
                            <a14:saturation sat="200000"/>
                          </a14:imgEffect>
                        </a14:imgLayer>
                      </a14:imgProps>
                    </a:ext>
                    <a:ext uri="{28A0092B-C50C-407E-A947-70E740481C1C}">
                      <a14:useLocalDpi xmlns:a14="http://schemas.microsoft.com/office/drawing/2010/main" val="0"/>
                    </a:ext>
                  </a:extLst>
                </a:blip>
                <a:srcRect l="6894" t="20161"/>
                <a:stretch>
                  <a:fillRect/>
                </a:stretch>
              </p:blipFill>
              <p:spPr>
                <a:xfrm>
                  <a:off x="8056" y="6199"/>
                  <a:ext cx="6424" cy="2359"/>
                </a:xfrm>
                <a:prstGeom prst="rect">
                  <a:avLst/>
                </a:prstGeom>
              </p:spPr>
            </p:pic>
            <p:pic>
              <p:nvPicPr>
                <p:cNvPr id="11" name="图片 10"/>
                <p:cNvPicPr>
                  <a:picLocks noChangeAspect="1"/>
                </p:cNvPicPr>
                <p:nvPr>
                  <p:custDataLst>
                    <p:tags r:id="rId2"/>
                  </p:custDataLst>
                </p:nvPr>
              </p:nvPicPr>
              <p:blipFill rotWithShape="1">
                <a:blip r:embed="rId9">
                  <a:lum bright="18000" contrast="-18000"/>
                </a:blip>
                <a:srcRect l="95115" t="67785" r="2304" b="27054"/>
                <a:stretch>
                  <a:fillRect/>
                </a:stretch>
              </p:blipFill>
              <p:spPr>
                <a:xfrm>
                  <a:off x="9799" y="5821"/>
                  <a:ext cx="441" cy="299"/>
                </a:xfrm>
                <a:prstGeom prst="rect">
                  <a:avLst/>
                </a:prstGeom>
              </p:spPr>
            </p:pic>
            <p:sp>
              <p:nvSpPr>
                <p:cNvPr id="9" name="文本框 8"/>
                <p:cNvSpPr txBox="1"/>
                <p:nvPr/>
              </p:nvSpPr>
              <p:spPr>
                <a:xfrm>
                  <a:off x="14702" y="7319"/>
                  <a:ext cx="4082" cy="483"/>
                </a:xfrm>
                <a:prstGeom prst="rect">
                  <a:avLst/>
                </a:prstGeom>
                <a:noFill/>
              </p:spPr>
              <p:txBody>
                <a:bodyPr wrap="square" rtlCol="0">
                  <a:spAutoFit/>
                </a:bodyPr>
                <a:lstStyle/>
                <a:p>
                  <a:r>
                    <a:rPr lang="en-US" altLang="zh-CN" sz="1400" b="1" dirty="0" err="1">
                      <a:latin typeface="微软雅黑" panose="020B0503020204020204" pitchFamily="34" charset="-122"/>
                      <a:ea typeface="微软雅黑" panose="020B0503020204020204" pitchFamily="34" charset="-122"/>
                    </a:rPr>
                    <a:t>EPSC</a:t>
                  </a:r>
                  <a:r>
                    <a:rPr lang="en-US" altLang="zh-CN" sz="1400" b="1" baseline="-25000" dirty="0" err="1">
                      <a:latin typeface="微软雅黑" panose="020B0503020204020204" pitchFamily="34" charset="-122"/>
                      <a:ea typeface="微软雅黑" panose="020B0503020204020204" pitchFamily="34" charset="-122"/>
                    </a:rPr>
                    <a:t>ss</a:t>
                  </a:r>
                  <a:r>
                    <a:rPr lang="en-US" altLang="zh-CN" sz="1400" b="1" dirty="0">
                      <a:latin typeface="微软雅黑" panose="020B0503020204020204" pitchFamily="34" charset="-122"/>
                      <a:ea typeface="微软雅黑" panose="020B0503020204020204" pitchFamily="34" charset="-122"/>
                    </a:rPr>
                    <a:t>/EPSC</a:t>
                  </a:r>
                  <a:r>
                    <a:rPr lang="en-US" altLang="zh-CN" sz="1400" b="1" baseline="-25000" dirty="0">
                      <a:latin typeface="微软雅黑" panose="020B0503020204020204" pitchFamily="34" charset="-122"/>
                      <a:ea typeface="微软雅黑" panose="020B0503020204020204" pitchFamily="34" charset="-122"/>
                    </a:rPr>
                    <a:t>1</a:t>
                  </a:r>
                  <a:r>
                    <a:rPr lang="zh-CN" altLang="en-US" sz="1400" b="1"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STD</a:t>
                  </a:r>
                  <a:r>
                    <a:rPr lang="zh-CN" altLang="en-US" sz="1400" dirty="0">
                      <a:latin typeface="微软雅黑" panose="020B0503020204020204" pitchFamily="34" charset="-122"/>
                      <a:ea typeface="微软雅黑" panose="020B0503020204020204" pitchFamily="34" charset="-122"/>
                    </a:rPr>
                    <a:t>抑制程度</a:t>
                  </a:r>
                </a:p>
              </p:txBody>
            </p:sp>
            <p:pic>
              <p:nvPicPr>
                <p:cNvPr id="5" name="图片 4"/>
                <p:cNvPicPr>
                  <a:picLocks noChangeAspect="1"/>
                </p:cNvPicPr>
                <p:nvPr>
                  <p:custDataLst>
                    <p:tags r:id="rId3"/>
                  </p:custDataLst>
                </p:nvPr>
              </p:nvPicPr>
              <p:blipFill rotWithShape="1">
                <a:blip r:embed="rId9"/>
                <a:srcRect l="28555" t="56959" r="69084" b="36598"/>
                <a:stretch>
                  <a:fillRect/>
                </a:stretch>
              </p:blipFill>
              <p:spPr>
                <a:xfrm>
                  <a:off x="10268" y="5718"/>
                  <a:ext cx="476" cy="438"/>
                </a:xfrm>
                <a:prstGeom prst="rect">
                  <a:avLst/>
                </a:prstGeom>
              </p:spPr>
            </p:pic>
            <p:pic>
              <p:nvPicPr>
                <p:cNvPr id="7" name="图片 6"/>
                <p:cNvPicPr>
                  <a:picLocks noChangeAspect="1"/>
                </p:cNvPicPr>
                <p:nvPr>
                  <p:custDataLst>
                    <p:tags r:id="rId4"/>
                  </p:custDataLst>
                </p:nvPr>
              </p:nvPicPr>
              <p:blipFill rotWithShape="1">
                <a:blip r:embed="rId9"/>
                <a:srcRect l="18655" t="58665" r="73519" b="36230"/>
                <a:stretch>
                  <a:fillRect/>
                </a:stretch>
              </p:blipFill>
              <p:spPr>
                <a:xfrm>
                  <a:off x="11412" y="5814"/>
                  <a:ext cx="1578" cy="347"/>
                </a:xfrm>
                <a:prstGeom prst="rect">
                  <a:avLst/>
                </a:prstGeom>
              </p:spPr>
            </p:pic>
            <p:pic>
              <p:nvPicPr>
                <p:cNvPr id="18" name="图片 17"/>
                <p:cNvPicPr>
                  <a:picLocks noChangeAspect="1"/>
                </p:cNvPicPr>
                <p:nvPr>
                  <p:custDataLst>
                    <p:tags r:id="rId5"/>
                  </p:custDataLst>
                </p:nvPr>
              </p:nvPicPr>
              <p:blipFill rotWithShape="1">
                <a:blip r:embed="rId9">
                  <a:lum bright="12000" contrast="-12000"/>
                </a:blip>
                <a:srcRect l="95115" t="67785" r="2304" b="27054"/>
                <a:stretch>
                  <a:fillRect/>
                </a:stretch>
              </p:blipFill>
              <p:spPr>
                <a:xfrm>
                  <a:off x="13071" y="5793"/>
                  <a:ext cx="434" cy="294"/>
                </a:xfrm>
                <a:prstGeom prst="rect">
                  <a:avLst/>
                </a:prstGeom>
              </p:spPr>
            </p:pic>
            <p:pic>
              <p:nvPicPr>
                <p:cNvPr id="20" name="图片 19"/>
                <p:cNvPicPr>
                  <a:picLocks noChangeAspect="1"/>
                </p:cNvPicPr>
                <p:nvPr>
                  <p:custDataLst>
                    <p:tags r:id="rId6"/>
                  </p:custDataLst>
                </p:nvPr>
              </p:nvPicPr>
              <p:blipFill rotWithShape="1">
                <a:blip r:embed="rId9"/>
                <a:srcRect l="28555" t="56959" r="69084" b="36598"/>
                <a:stretch>
                  <a:fillRect/>
                </a:stretch>
              </p:blipFill>
              <p:spPr>
                <a:xfrm>
                  <a:off x="13540" y="5687"/>
                  <a:ext cx="476" cy="438"/>
                </a:xfrm>
                <a:prstGeom prst="rect">
                  <a:avLst/>
                </a:prstGeom>
              </p:spPr>
            </p:pic>
          </p:grpSp>
        </p:grpSp>
        <p:sp>
          <p:nvSpPr>
            <p:cNvPr id="12" name="箭头: 下 11">
              <a:extLst>
                <a:ext uri="{FF2B5EF4-FFF2-40B4-BE49-F238E27FC236}">
                  <a16:creationId xmlns:a16="http://schemas.microsoft.com/office/drawing/2014/main" id="{0FFD7202-75A6-379A-DAF2-E143DC585D7C}"/>
                </a:ext>
              </a:extLst>
            </p:cNvPr>
            <p:cNvSpPr/>
            <p:nvPr/>
          </p:nvSpPr>
          <p:spPr>
            <a:xfrm>
              <a:off x="10310214" y="2909554"/>
              <a:ext cx="151692" cy="363537"/>
            </a:xfrm>
            <a:prstGeom prst="downArrow">
              <a:avLst>
                <a:gd name="adj1" fmla="val 31395"/>
                <a:gd name="adj2" fmla="val 78088"/>
              </a:avLst>
            </a:prstGeom>
            <a:gradFill>
              <a:gsLst>
                <a:gs pos="0">
                  <a:schemeClr val="bg1"/>
                </a:gs>
                <a:gs pos="37000">
                  <a:srgbClr val="C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5" name="图片 14">
              <a:extLst>
                <a:ext uri="{FF2B5EF4-FFF2-40B4-BE49-F238E27FC236}">
                  <a16:creationId xmlns:a16="http://schemas.microsoft.com/office/drawing/2014/main" id="{4EC31AC4-0698-1190-8F89-E0A05C3168BD}"/>
                </a:ext>
              </a:extLst>
            </p:cNvPr>
            <p:cNvPicPr>
              <a:picLocks noChangeAspect="1"/>
            </p:cNvPicPr>
            <p:nvPr/>
          </p:nvPicPr>
          <p:blipFill rotWithShape="1">
            <a:blip r:embed="rId9"/>
            <a:srcRect l="89160" t="36555" r="2562" b="47868"/>
            <a:stretch/>
          </p:blipFill>
          <p:spPr>
            <a:xfrm>
              <a:off x="10530517" y="2247424"/>
              <a:ext cx="951254" cy="603793"/>
            </a:xfrm>
            <a:prstGeom prst="rect">
              <a:avLst/>
            </a:prstGeom>
          </p:spPr>
        </p:pic>
        <p:sp>
          <p:nvSpPr>
            <p:cNvPr id="17" name="矩形 16">
              <a:extLst>
                <a:ext uri="{FF2B5EF4-FFF2-40B4-BE49-F238E27FC236}">
                  <a16:creationId xmlns:a16="http://schemas.microsoft.com/office/drawing/2014/main" id="{12A2F675-71EE-D0B6-89A4-5C4F29FC676C}"/>
                </a:ext>
              </a:extLst>
            </p:cNvPr>
            <p:cNvSpPr/>
            <p:nvPr/>
          </p:nvSpPr>
          <p:spPr>
            <a:xfrm>
              <a:off x="10577476" y="2851217"/>
              <a:ext cx="857337" cy="4498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箭头: 下 12">
              <a:extLst>
                <a:ext uri="{FF2B5EF4-FFF2-40B4-BE49-F238E27FC236}">
                  <a16:creationId xmlns:a16="http://schemas.microsoft.com/office/drawing/2014/main" id="{CA5D3B5D-C707-8333-B67B-9FA3B840A149}"/>
                </a:ext>
              </a:extLst>
            </p:cNvPr>
            <p:cNvSpPr/>
            <p:nvPr/>
          </p:nvSpPr>
          <p:spPr>
            <a:xfrm>
              <a:off x="10575925" y="3011647"/>
              <a:ext cx="151692" cy="363537"/>
            </a:xfrm>
            <a:prstGeom prst="downArrow">
              <a:avLst>
                <a:gd name="adj1" fmla="val 31395"/>
                <a:gd name="adj2" fmla="val 78088"/>
              </a:avLst>
            </a:prstGeom>
            <a:gradFill>
              <a:gsLst>
                <a:gs pos="0">
                  <a:schemeClr val="bg1"/>
                </a:gs>
                <a:gs pos="37000">
                  <a:srgbClr val="C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箭头: 下 25">
              <a:extLst>
                <a:ext uri="{FF2B5EF4-FFF2-40B4-BE49-F238E27FC236}">
                  <a16:creationId xmlns:a16="http://schemas.microsoft.com/office/drawing/2014/main" id="{13577934-3D97-3315-1E5B-DA7CFBD9F1CF}"/>
                </a:ext>
              </a:extLst>
            </p:cNvPr>
            <p:cNvSpPr/>
            <p:nvPr/>
          </p:nvSpPr>
          <p:spPr>
            <a:xfrm>
              <a:off x="11227435" y="3044300"/>
              <a:ext cx="151692" cy="363537"/>
            </a:xfrm>
            <a:prstGeom prst="downArrow">
              <a:avLst>
                <a:gd name="adj1" fmla="val 31395"/>
                <a:gd name="adj2" fmla="val 78088"/>
              </a:avLst>
            </a:prstGeom>
            <a:gradFill>
              <a:gsLst>
                <a:gs pos="0">
                  <a:schemeClr val="bg1"/>
                </a:gs>
                <a:gs pos="37000">
                  <a:srgbClr val="C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3810000" y="254000"/>
            <a:ext cx="83820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p:nvPr/>
        </p:nvGrpSpPr>
        <p:grpSpPr bwMode="auto">
          <a:xfrm>
            <a:off x="550863" y="82550"/>
            <a:ext cx="3541712" cy="583565"/>
            <a:chOff x="551544" y="82976"/>
            <a:chExt cx="3540396" cy="582556"/>
          </a:xfrm>
        </p:grpSpPr>
        <p:sp>
          <p:nvSpPr>
            <p:cNvPr id="6170" name="文本框 4"/>
            <p:cNvSpPr txBox="1">
              <a:spLocks noChangeArrowheads="1"/>
            </p:cNvSpPr>
            <p:nvPr/>
          </p:nvSpPr>
          <p:spPr bwMode="auto">
            <a:xfrm>
              <a:off x="800100" y="111278"/>
              <a:ext cx="3291840" cy="52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dirty="0">
                  <a:solidFill>
                    <a:srgbClr val="044875"/>
                  </a:solidFill>
                  <a:latin typeface="微软雅黑" panose="020B0503020204020204" pitchFamily="34" charset="-122"/>
                  <a:ea typeface="微软雅黑" panose="020B0503020204020204" pitchFamily="34" charset="-122"/>
                </a:rPr>
                <a:t>研究结论</a:t>
              </a:r>
            </a:p>
          </p:txBody>
        </p:sp>
        <p:sp>
          <p:nvSpPr>
            <p:cNvPr id="6" name="文本框 5"/>
            <p:cNvSpPr txBox="1"/>
            <p:nvPr/>
          </p:nvSpPr>
          <p:spPr>
            <a:xfrm>
              <a:off x="551544" y="82976"/>
              <a:ext cx="723631" cy="582556"/>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04</a:t>
              </a:r>
              <a:endParaRPr lang="zh-CN" altLang="en-US" sz="3200" dirty="0">
                <a:solidFill>
                  <a:schemeClr val="bg2">
                    <a:lumMod val="25000"/>
                  </a:schemeClr>
                </a:solidFill>
                <a:latin typeface="Impact" panose="020B0806030902050204" pitchFamily="34" charset="0"/>
                <a:ea typeface="+mn-ea"/>
              </a:endParaRPr>
            </a:p>
          </p:txBody>
        </p:sp>
      </p:grpSp>
      <p:sp>
        <p:nvSpPr>
          <p:cNvPr id="8" name="矩形 7"/>
          <p:cNvSpPr/>
          <p:nvPr/>
        </p:nvSpPr>
        <p:spPr>
          <a:xfrm>
            <a:off x="0" y="6621780"/>
            <a:ext cx="12191365" cy="23622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灯片编号占位符 18"/>
          <p:cNvSpPr>
            <a:spLocks noGrp="1"/>
          </p:cNvSpPr>
          <p:nvPr>
            <p:ph type="sldNum" sz="quarter" idx="12"/>
          </p:nvPr>
        </p:nvSpPr>
        <p:spPr>
          <a:xfrm>
            <a:off x="9448800" y="6557010"/>
            <a:ext cx="2743200" cy="365125"/>
          </a:xfrm>
        </p:spPr>
        <p:txBody>
          <a:bodyPr/>
          <a:lstStyle/>
          <a:p>
            <a:fld id="{9D55DC8D-C4F0-4F0D-B826-92573808DA56}" type="slidenum">
              <a:rPr lang="zh-CN" altLang="en-US">
                <a:solidFill>
                  <a:schemeClr val="bg1"/>
                </a:solidFill>
              </a:rPr>
              <a:t>17</a:t>
            </a:fld>
            <a:endParaRPr lang="zh-CN" altLang="en-US">
              <a:solidFill>
                <a:schemeClr val="bg1"/>
              </a:solidFill>
            </a:endParaRPr>
          </a:p>
        </p:txBody>
      </p:sp>
      <p:sp>
        <p:nvSpPr>
          <p:cNvPr id="18" name="文本框 17"/>
          <p:cNvSpPr txBox="1"/>
          <p:nvPr/>
        </p:nvSpPr>
        <p:spPr>
          <a:xfrm>
            <a:off x="677862" y="862965"/>
            <a:ext cx="10835640" cy="5090795"/>
          </a:xfrm>
          <a:prstGeom prst="rect">
            <a:avLst/>
          </a:prstGeom>
          <a:noFill/>
        </p:spPr>
        <p:txBody>
          <a:bodyPr wrap="square">
            <a:noAutofit/>
          </a:bodyPr>
          <a:lstStyle/>
          <a:p>
            <a:pPr marL="285750" indent="-285750" eaLnBrk="1" fontAlgn="auto" latinLnBrk="0" hangingPunct="1">
              <a:lnSpc>
                <a:spcPct val="200000"/>
              </a:lnSpc>
              <a:spcBef>
                <a:spcPts val="0"/>
              </a:spcBef>
              <a:spcAft>
                <a:spcPts val="0"/>
              </a:spcAft>
              <a:buClr>
                <a:srgbClr val="3B3838"/>
              </a:buClr>
              <a:buFont typeface="Wingdings" panose="05000000000000000000" pitchFamily="2" charset="2"/>
              <a:buChar char="Ø"/>
              <a:defRPr/>
            </a:pP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研究结论</a:t>
            </a:r>
            <a:endParaRPr lang="en-US" altLang="zh-CN" sz="2400" b="1" dirty="0">
              <a:latin typeface="微软雅黑" panose="020B0503020204020204" pitchFamily="34" charset="-122"/>
              <a:ea typeface="微软雅黑" panose="020B0503020204020204" pitchFamily="34" charset="-122"/>
              <a:cs typeface="Arial" panose="020B0604020202020204" pitchFamily="34" charset="0"/>
            </a:endParaRPr>
          </a:p>
          <a:p>
            <a:pPr marL="914400" lvl="1" indent="-457200" eaLnBrk="1" fontAlgn="auto" latinLnBrk="0" hangingPunct="1">
              <a:lnSpc>
                <a:spcPct val="200000"/>
              </a:lnSpc>
              <a:spcBef>
                <a:spcPts val="0"/>
              </a:spcBef>
              <a:spcAft>
                <a:spcPts val="0"/>
              </a:spcAft>
              <a:buClr>
                <a:srgbClr val="000000"/>
              </a:buClr>
              <a:buFont typeface="+mj-lt"/>
              <a:buAutoNum type="arabicPeriod"/>
              <a:defRPr/>
            </a:pPr>
            <a:r>
              <a:rPr lang="zh-CN" altLang="en-US" sz="2000" b="1" dirty="0">
                <a:latin typeface="微软雅黑" panose="020B0503020204020204" pitchFamily="34" charset="-122"/>
                <a:ea typeface="微软雅黑" panose="020B0503020204020204" pitchFamily="34" charset="-122"/>
                <a:cs typeface="Arial" panose="020B0604020202020204" pitchFamily="34" charset="0"/>
              </a:rPr>
              <a:t>突触后机制：</a:t>
            </a:r>
            <a:r>
              <a:rPr lang="zh-CN" altLang="en-US" sz="2000" dirty="0">
                <a:latin typeface="微软雅黑" panose="020B0503020204020204" pitchFamily="34" charset="-122"/>
                <a:ea typeface="微软雅黑" panose="020B0503020204020204" pitchFamily="34" charset="-122"/>
                <a:cs typeface="Arial" panose="020B0604020202020204" pitchFamily="34" charset="0"/>
              </a:rPr>
              <a:t>槲皮素对自发 </a:t>
            </a:r>
            <a:r>
              <a:rPr lang="en-US" altLang="zh-CN" sz="2000" dirty="0" err="1">
                <a:latin typeface="微软雅黑" panose="020B0503020204020204" pitchFamily="34" charset="-122"/>
                <a:ea typeface="微软雅黑" panose="020B0503020204020204" pitchFamily="34" charset="-122"/>
                <a:cs typeface="Arial" panose="020B0604020202020204" pitchFamily="34" charset="0"/>
              </a:rPr>
              <a:t>mEPSC</a:t>
            </a:r>
            <a:r>
              <a:rPr lang="en-US" altLang="zh-CN" sz="2000" dirty="0">
                <a:latin typeface="微软雅黑" panose="020B0503020204020204" pitchFamily="34" charset="-122"/>
                <a:ea typeface="微软雅黑" panose="020B0503020204020204" pitchFamily="34" charset="-122"/>
                <a:cs typeface="Arial" panose="020B0604020202020204" pitchFamily="34" charset="0"/>
              </a:rPr>
              <a:t> </a:t>
            </a:r>
            <a:r>
              <a:rPr lang="zh-CN" altLang="en-US"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无显著影响</a:t>
            </a:r>
            <a:r>
              <a:rPr lang="zh-CN" altLang="en-US" sz="2000" dirty="0">
                <a:latin typeface="微软雅黑" panose="020B0503020204020204" pitchFamily="34" charset="-122"/>
                <a:ea typeface="微软雅黑" panose="020B0503020204020204" pitchFamily="34" charset="-122"/>
                <a:cs typeface="Arial" panose="020B0604020202020204" pitchFamily="34" charset="0"/>
              </a:rPr>
              <a:t>。</a:t>
            </a:r>
            <a:endParaRPr lang="en-US" altLang="zh-CN" sz="2000" dirty="0">
              <a:latin typeface="微软雅黑" panose="020B0503020204020204" pitchFamily="34" charset="-122"/>
              <a:ea typeface="微软雅黑" panose="020B0503020204020204" pitchFamily="34" charset="-122"/>
              <a:cs typeface="Arial" panose="020B0604020202020204" pitchFamily="34" charset="0"/>
            </a:endParaRPr>
          </a:p>
          <a:p>
            <a:pPr marL="914400" lvl="1" indent="-457200" eaLnBrk="1" fontAlgn="auto" latinLnBrk="0" hangingPunct="1">
              <a:lnSpc>
                <a:spcPct val="200000"/>
              </a:lnSpc>
              <a:spcBef>
                <a:spcPts val="0"/>
              </a:spcBef>
              <a:spcAft>
                <a:spcPts val="0"/>
              </a:spcAft>
              <a:buClr>
                <a:srgbClr val="000000"/>
              </a:buClr>
              <a:buFont typeface="+mj-lt"/>
              <a:buAutoNum type="arabicPeriod"/>
              <a:defRPr/>
            </a:pPr>
            <a:endParaRPr lang="en-US" altLang="zh-CN" sz="900" dirty="0">
              <a:latin typeface="微软雅黑" panose="020B0503020204020204" pitchFamily="34" charset="-122"/>
              <a:ea typeface="微软雅黑" panose="020B0503020204020204" pitchFamily="34" charset="-122"/>
              <a:cs typeface="Arial" panose="020B0604020202020204" pitchFamily="34" charset="0"/>
            </a:endParaRPr>
          </a:p>
          <a:p>
            <a:pPr marL="914400" lvl="1" indent="-457200" eaLnBrk="1" fontAlgn="auto" latinLnBrk="0" hangingPunct="1">
              <a:lnSpc>
                <a:spcPct val="200000"/>
              </a:lnSpc>
              <a:spcBef>
                <a:spcPts val="0"/>
              </a:spcBef>
              <a:spcAft>
                <a:spcPts val="0"/>
              </a:spcAft>
              <a:buClr>
                <a:srgbClr val="000000"/>
              </a:buClr>
              <a:buFont typeface="+mj-lt"/>
              <a:buAutoNum type="arabicPeriod"/>
              <a:defRPr/>
            </a:pPr>
            <a:r>
              <a:rPr lang="zh-CN" altLang="en-US" sz="2000" b="1" dirty="0">
                <a:latin typeface="微软雅黑" panose="020B0503020204020204" pitchFamily="34" charset="-122"/>
                <a:ea typeface="微软雅黑" panose="020B0503020204020204" pitchFamily="34" charset="-122"/>
                <a:cs typeface="Arial" panose="020B0604020202020204" pitchFamily="34" charset="0"/>
              </a:rPr>
              <a:t>突触前机制：</a:t>
            </a:r>
            <a:r>
              <a:rPr lang="zh-CN" altLang="en-US" sz="2000" dirty="0">
                <a:latin typeface="微软雅黑" panose="020B0503020204020204" pitchFamily="34" charset="-122"/>
                <a:ea typeface="微软雅黑" panose="020B0503020204020204" pitchFamily="34" charset="-122"/>
                <a:cs typeface="Arial" panose="020B0604020202020204" pitchFamily="34" charset="0"/>
              </a:rPr>
              <a:t>槲皮素能够</a:t>
            </a:r>
            <a:r>
              <a:rPr lang="zh-CN" altLang="en-US"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降低</a:t>
            </a:r>
            <a:r>
              <a:rPr lang="zh-CN" altLang="en-US" sz="2000" dirty="0">
                <a:latin typeface="微软雅黑" panose="020B0503020204020204" pitchFamily="34" charset="-122"/>
                <a:ea typeface="微软雅黑" panose="020B0503020204020204" pitchFamily="34" charset="-122"/>
                <a:cs typeface="Arial" panose="020B0604020202020204" pitchFamily="34" charset="0"/>
              </a:rPr>
              <a:t>神经元胞内钙水平，</a:t>
            </a:r>
            <a:r>
              <a:rPr lang="zh-CN" altLang="en-US"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提高</a:t>
            </a:r>
            <a:r>
              <a:rPr lang="zh-CN" altLang="en-US" sz="2000" dirty="0">
                <a:latin typeface="微软雅黑" panose="020B0503020204020204" pitchFamily="34" charset="-122"/>
                <a:ea typeface="微软雅黑" panose="020B0503020204020204" pitchFamily="34" charset="-122"/>
                <a:cs typeface="Arial" panose="020B0604020202020204" pitchFamily="34" charset="0"/>
              </a:rPr>
              <a:t>动作电位的发放阈值，</a:t>
            </a:r>
            <a:r>
              <a:rPr lang="zh-CN" altLang="en-US"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降低</a:t>
            </a:r>
            <a:r>
              <a:rPr lang="zh-CN" altLang="en-US" sz="2000" dirty="0">
                <a:latin typeface="微软雅黑" panose="020B0503020204020204" pitchFamily="34" charset="-122"/>
                <a:ea typeface="微软雅黑" panose="020B0503020204020204" pitchFamily="34" charset="-122"/>
                <a:cs typeface="Arial" panose="020B0604020202020204" pitchFamily="34" charset="0"/>
              </a:rPr>
              <a:t>持续电流刺激下的动作电位发放频率，</a:t>
            </a:r>
            <a:r>
              <a:rPr lang="zh-CN" altLang="en-US"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改变</a:t>
            </a:r>
            <a:r>
              <a:rPr lang="zh-CN" altLang="en-US" sz="2000" dirty="0">
                <a:latin typeface="微软雅黑" panose="020B0503020204020204" pitchFamily="34" charset="-122"/>
                <a:ea typeface="微软雅黑" panose="020B0503020204020204" pitchFamily="34" charset="-122"/>
                <a:cs typeface="Arial" panose="020B0604020202020204" pitchFamily="34" charset="0"/>
              </a:rPr>
              <a:t>动作电位的波形特征等；</a:t>
            </a:r>
            <a:r>
              <a:rPr lang="zh-CN" altLang="en-US"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抑制</a:t>
            </a:r>
            <a:r>
              <a:rPr lang="zh-CN" altLang="en-US" sz="2000" dirty="0">
                <a:latin typeface="微软雅黑" panose="020B0503020204020204" pitchFamily="34" charset="-122"/>
                <a:ea typeface="微软雅黑" panose="020B0503020204020204" pitchFamily="34" charset="-122"/>
                <a:cs typeface="Arial" panose="020B0604020202020204" pitchFamily="34" charset="0"/>
              </a:rPr>
              <a:t>突触前神经元动作电位的过度发放，从而</a:t>
            </a:r>
            <a:r>
              <a:rPr lang="zh-CN" altLang="en-US"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降低</a:t>
            </a:r>
            <a:r>
              <a:rPr lang="zh-CN" altLang="en-US" sz="2000" dirty="0">
                <a:latin typeface="微软雅黑" panose="020B0503020204020204" pitchFamily="34" charset="-122"/>
                <a:ea typeface="微软雅黑" panose="020B0503020204020204" pitchFamily="34" charset="-122"/>
                <a:cs typeface="Arial" panose="020B0604020202020204" pitchFamily="34" charset="0"/>
              </a:rPr>
              <a:t>突触传递的强度。</a:t>
            </a:r>
          </a:p>
          <a:p>
            <a:pPr marL="914400" lvl="1" indent="-457200" eaLnBrk="1" fontAlgn="auto" latinLnBrk="0" hangingPunct="1">
              <a:lnSpc>
                <a:spcPct val="200000"/>
              </a:lnSpc>
              <a:spcBef>
                <a:spcPts val="0"/>
              </a:spcBef>
              <a:spcAft>
                <a:spcPts val="0"/>
              </a:spcAft>
              <a:buClr>
                <a:srgbClr val="044875"/>
              </a:buClr>
              <a:buFont typeface="+mj-lt"/>
              <a:buAutoNum type="arabicPeriod"/>
              <a:defRPr/>
            </a:pPr>
            <a:endParaRPr lang="zh-CN" altLang="en-US" sz="900" dirty="0">
              <a:latin typeface="微软雅黑" panose="020B0503020204020204" pitchFamily="34" charset="-122"/>
              <a:ea typeface="微软雅黑" panose="020B0503020204020204" pitchFamily="34" charset="-122"/>
              <a:cs typeface="Arial" panose="020B0604020202020204" pitchFamily="34" charset="0"/>
            </a:endParaRPr>
          </a:p>
          <a:p>
            <a:pPr marL="914400" lvl="1" indent="-457200" eaLnBrk="1" fontAlgn="auto" latinLnBrk="0" hangingPunct="1">
              <a:lnSpc>
                <a:spcPct val="200000"/>
              </a:lnSpc>
              <a:spcBef>
                <a:spcPts val="0"/>
              </a:spcBef>
              <a:spcAft>
                <a:spcPts val="0"/>
              </a:spcAft>
              <a:buClr>
                <a:srgbClr val="000000"/>
              </a:buClr>
              <a:buFont typeface="+mj-lt"/>
              <a:buAutoNum type="arabicPeriod"/>
              <a:defRPr/>
            </a:pPr>
            <a:r>
              <a:rPr lang="zh-CN" altLang="en-US" sz="2000" b="1" dirty="0">
                <a:latin typeface="微软雅黑" panose="020B0503020204020204" pitchFamily="34" charset="-122"/>
                <a:ea typeface="微软雅黑" panose="020B0503020204020204" pitchFamily="34" charset="-122"/>
                <a:cs typeface="Arial" panose="020B0604020202020204" pitchFamily="34" charset="0"/>
              </a:rPr>
              <a:t>突触可塑性调控：</a:t>
            </a:r>
            <a:r>
              <a:rPr lang="zh-CN" altLang="en-US" sz="2000" dirty="0">
                <a:latin typeface="微软雅黑" panose="020B0503020204020204" pitchFamily="34" charset="-122"/>
                <a:ea typeface="微软雅黑" panose="020B0503020204020204" pitchFamily="34" charset="-122"/>
                <a:cs typeface="Arial" panose="020B0604020202020204" pitchFamily="34" charset="0"/>
              </a:rPr>
              <a:t>槲皮素可在高频连续刺激下，通过</a:t>
            </a:r>
            <a:r>
              <a:rPr lang="zh-CN" altLang="en-US"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增强 </a:t>
            </a:r>
            <a:r>
              <a:rPr lang="en-US" altLang="zh-CN" sz="2000" dirty="0">
                <a:latin typeface="微软雅黑" panose="020B0503020204020204" pitchFamily="34" charset="-122"/>
                <a:ea typeface="微软雅黑" panose="020B0503020204020204" pitchFamily="34" charset="-122"/>
                <a:cs typeface="Arial" panose="020B0604020202020204" pitchFamily="34" charset="0"/>
              </a:rPr>
              <a:t>STD </a:t>
            </a:r>
            <a:r>
              <a:rPr lang="zh-CN" altLang="en-US" sz="2000" dirty="0">
                <a:latin typeface="微软雅黑" panose="020B0503020204020204" pitchFamily="34" charset="-122"/>
                <a:ea typeface="微软雅黑" panose="020B0503020204020204" pitchFamily="34" charset="-122"/>
                <a:cs typeface="Arial" panose="020B0604020202020204" pitchFamily="34" charset="0"/>
              </a:rPr>
              <a:t>抑制 </a:t>
            </a:r>
            <a:r>
              <a:rPr lang="en-US" altLang="zh-CN" sz="2000" dirty="0">
                <a:latin typeface="微软雅黑" panose="020B0503020204020204" pitchFamily="34" charset="-122"/>
                <a:ea typeface="微软雅黑" panose="020B0503020204020204" pitchFamily="34" charset="-122"/>
                <a:cs typeface="Arial" panose="020B0604020202020204" pitchFamily="34" charset="0"/>
              </a:rPr>
              <a:t>EPSC </a:t>
            </a:r>
            <a:r>
              <a:rPr lang="zh-CN" altLang="en-US" sz="2000" dirty="0">
                <a:latin typeface="微软雅黑" panose="020B0503020204020204" pitchFamily="34" charset="-122"/>
                <a:ea typeface="微软雅黑" panose="020B0503020204020204" pitchFamily="34" charset="-122"/>
                <a:cs typeface="Arial" panose="020B0604020202020204" pitchFamily="34" charset="0"/>
              </a:rPr>
              <a:t>的稳态水平，防止神经元过度兴奋。</a:t>
            </a:r>
            <a:endParaRPr lang="zh-CN" altLang="en-US" sz="2400" dirty="0">
              <a:latin typeface="微软雅黑" panose="020B0503020204020204" pitchFamily="34" charset="-122"/>
              <a:ea typeface="微软雅黑" panose="020B0503020204020204" pitchFamily="34" charset="-122"/>
              <a:cs typeface="Arial" panose="020B0604020202020204" pitchFamily="34" charset="0"/>
            </a:endParaRPr>
          </a:p>
          <a:p>
            <a:pPr marL="285750" indent="-285750" eaLnBrk="1" fontAlgn="auto" latinLnBrk="0" hangingPunct="1">
              <a:lnSpc>
                <a:spcPct val="150000"/>
              </a:lnSpc>
              <a:spcBef>
                <a:spcPts val="0"/>
              </a:spcBef>
              <a:spcAft>
                <a:spcPts val="0"/>
              </a:spcAft>
              <a:buClr>
                <a:srgbClr val="044875"/>
              </a:buClr>
              <a:buFont typeface="Wingdings" panose="05000000000000000000" pitchFamily="2" charset="2"/>
              <a:buChar char="Ø"/>
              <a:defRPr/>
            </a:pPr>
            <a:endParaRPr lang="zh-CN" altLang="en-US" sz="2400" dirty="0">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4E6F99F0-A3B5-4CF2-924C-BFACE27964DB}"/>
              </a:ext>
            </a:extLst>
          </p:cNvPr>
          <p:cNvSpPr/>
          <p:nvPr/>
        </p:nvSpPr>
        <p:spPr>
          <a:xfrm>
            <a:off x="0" y="6621780"/>
            <a:ext cx="12191365" cy="23622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3810000" y="254000"/>
            <a:ext cx="83820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p:nvPr/>
        </p:nvGrpSpPr>
        <p:grpSpPr bwMode="auto">
          <a:xfrm>
            <a:off x="550863" y="82550"/>
            <a:ext cx="3541712" cy="583565"/>
            <a:chOff x="551544" y="82976"/>
            <a:chExt cx="3540396" cy="582556"/>
          </a:xfrm>
        </p:grpSpPr>
        <p:sp>
          <p:nvSpPr>
            <p:cNvPr id="6170" name="文本框 4"/>
            <p:cNvSpPr txBox="1">
              <a:spLocks noChangeArrowheads="1"/>
            </p:cNvSpPr>
            <p:nvPr/>
          </p:nvSpPr>
          <p:spPr bwMode="auto">
            <a:xfrm>
              <a:off x="800100" y="111278"/>
              <a:ext cx="3291840" cy="52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dirty="0">
                  <a:solidFill>
                    <a:srgbClr val="044875"/>
                  </a:solidFill>
                  <a:latin typeface="微软雅黑" panose="020B0503020204020204" pitchFamily="34" charset="-122"/>
                  <a:ea typeface="微软雅黑" panose="020B0503020204020204" pitchFamily="34" charset="-122"/>
                </a:rPr>
                <a:t>创新点与展望</a:t>
              </a:r>
            </a:p>
          </p:txBody>
        </p:sp>
        <p:sp>
          <p:nvSpPr>
            <p:cNvPr id="6" name="文本框 5"/>
            <p:cNvSpPr txBox="1"/>
            <p:nvPr/>
          </p:nvSpPr>
          <p:spPr>
            <a:xfrm>
              <a:off x="551544" y="82976"/>
              <a:ext cx="723631" cy="582556"/>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05</a:t>
              </a:r>
              <a:endParaRPr lang="zh-CN" altLang="en-US" sz="3200" dirty="0">
                <a:solidFill>
                  <a:schemeClr val="bg2">
                    <a:lumMod val="25000"/>
                  </a:schemeClr>
                </a:solidFill>
                <a:latin typeface="Impact" panose="020B0806030902050204" pitchFamily="34" charset="0"/>
                <a:ea typeface="+mn-ea"/>
              </a:endParaRPr>
            </a:p>
          </p:txBody>
        </p:sp>
      </p:grpSp>
      <p:sp>
        <p:nvSpPr>
          <p:cNvPr id="19" name="灯片编号占位符 18"/>
          <p:cNvSpPr>
            <a:spLocks noGrp="1"/>
          </p:cNvSpPr>
          <p:nvPr>
            <p:ph type="sldNum" sz="quarter" idx="12"/>
          </p:nvPr>
        </p:nvSpPr>
        <p:spPr>
          <a:xfrm>
            <a:off x="9448800" y="6557010"/>
            <a:ext cx="2743200" cy="365125"/>
          </a:xfrm>
        </p:spPr>
        <p:txBody>
          <a:bodyPr/>
          <a:lstStyle/>
          <a:p>
            <a:fld id="{9D55DC8D-C4F0-4F0D-B826-92573808DA56}" type="slidenum">
              <a:rPr lang="zh-CN" altLang="en-US">
                <a:solidFill>
                  <a:schemeClr val="bg1"/>
                </a:solidFill>
              </a:rPr>
              <a:t>18</a:t>
            </a:fld>
            <a:endParaRPr lang="zh-CN" altLang="en-US">
              <a:solidFill>
                <a:schemeClr val="bg1"/>
              </a:solidFill>
            </a:endParaRPr>
          </a:p>
        </p:txBody>
      </p:sp>
      <p:grpSp>
        <p:nvGrpSpPr>
          <p:cNvPr id="5" name="组合 4"/>
          <p:cNvGrpSpPr/>
          <p:nvPr/>
        </p:nvGrpSpPr>
        <p:grpSpPr>
          <a:xfrm>
            <a:off x="708071" y="944254"/>
            <a:ext cx="10462895" cy="2925445"/>
            <a:chOff x="799511" y="846308"/>
            <a:chExt cx="10462895" cy="2925445"/>
          </a:xfrm>
        </p:grpSpPr>
        <p:sp>
          <p:nvSpPr>
            <p:cNvPr id="18" name="文本框 17"/>
            <p:cNvSpPr txBox="1"/>
            <p:nvPr/>
          </p:nvSpPr>
          <p:spPr>
            <a:xfrm>
              <a:off x="800146" y="1014583"/>
              <a:ext cx="10462260" cy="2757170"/>
            </a:xfrm>
            <a:prstGeom prst="rect">
              <a:avLst/>
            </a:prstGeom>
            <a:noFill/>
          </p:spPr>
          <p:txBody>
            <a:bodyPr wrap="square">
              <a:noAutofit/>
            </a:bodyPr>
            <a:lstStyle/>
            <a:p>
              <a:pPr eaLnBrk="1" fontAlgn="auto" latinLnBrk="0" hangingPunct="1">
                <a:lnSpc>
                  <a:spcPct val="150000"/>
                </a:lnSpc>
                <a:spcBef>
                  <a:spcPts val="0"/>
                </a:spcBef>
                <a:spcAft>
                  <a:spcPts val="0"/>
                </a:spcAft>
                <a:buClr>
                  <a:srgbClr val="044875"/>
                </a:buClr>
                <a:defRPr/>
              </a:pPr>
              <a:endParaRPr lang="en-US" altLang="zh-CN" sz="2000" dirty="0">
                <a:latin typeface="微软雅黑" panose="020B0503020204020204" pitchFamily="34" charset="-122"/>
                <a:ea typeface="微软雅黑" panose="020B0503020204020204" pitchFamily="34" charset="-122"/>
                <a:cs typeface="Arial" panose="020B0604020202020204" pitchFamily="34" charset="0"/>
              </a:endParaRPr>
            </a:p>
            <a:p>
              <a:pPr marL="742950" lvl="1" indent="-285750" eaLnBrk="1" fontAlgn="auto" latinLnBrk="0" hangingPunct="1">
                <a:lnSpc>
                  <a:spcPct val="175000"/>
                </a:lnSpc>
                <a:spcBef>
                  <a:spcPts val="0"/>
                </a:spcBef>
                <a:spcAft>
                  <a:spcPts val="0"/>
                </a:spcAft>
                <a:buClr>
                  <a:srgbClr val="3B3838"/>
                </a:buClr>
                <a:buFont typeface="Wingdings" panose="05000000000000000000" pitchFamily="2" charset="2"/>
                <a:buChar char="Ø"/>
                <a:defRPr/>
              </a:pPr>
              <a:r>
                <a:rPr lang="zh-CN" altLang="en-US" sz="2000" dirty="0">
                  <a:latin typeface="微软雅黑" panose="020B0503020204020204" pitchFamily="34" charset="-122"/>
                  <a:ea typeface="微软雅黑" panose="020B0503020204020204" pitchFamily="34" charset="-122"/>
                  <a:cs typeface="Arial" panose="020B0604020202020204" pitchFamily="34" charset="0"/>
                </a:rPr>
                <a:t>阐明了槲皮素调控突触传递的</a:t>
              </a:r>
              <a:r>
                <a:rPr lang="zh-CN" altLang="en-US"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突触前</a:t>
              </a:r>
              <a:r>
                <a:rPr lang="zh-CN" altLang="en-US" sz="2000" dirty="0">
                  <a:latin typeface="微软雅黑" panose="020B0503020204020204" pitchFamily="34" charset="-122"/>
                  <a:ea typeface="微软雅黑" panose="020B0503020204020204" pitchFamily="34" charset="-122"/>
                  <a:cs typeface="Arial" panose="020B0604020202020204" pitchFamily="34" charset="0"/>
                </a:rPr>
                <a:t>机制；</a:t>
              </a:r>
              <a:endParaRPr lang="en-US" altLang="zh-CN" sz="2000" dirty="0">
                <a:latin typeface="微软雅黑" panose="020B0503020204020204" pitchFamily="34" charset="-122"/>
                <a:ea typeface="微软雅黑" panose="020B0503020204020204" pitchFamily="34" charset="-122"/>
                <a:cs typeface="Arial" panose="020B0604020202020204" pitchFamily="34" charset="0"/>
              </a:endParaRPr>
            </a:p>
            <a:p>
              <a:pPr marL="742950" lvl="1" indent="-285750" eaLnBrk="1" fontAlgn="auto" latinLnBrk="0" hangingPunct="1">
                <a:lnSpc>
                  <a:spcPct val="175000"/>
                </a:lnSpc>
                <a:spcBef>
                  <a:spcPts val="0"/>
                </a:spcBef>
                <a:spcAft>
                  <a:spcPts val="0"/>
                </a:spcAft>
                <a:buClr>
                  <a:srgbClr val="000000"/>
                </a:buClr>
                <a:buFont typeface="Wingdings" panose="05000000000000000000" pitchFamily="2" charset="2"/>
                <a:buChar char="Ø"/>
                <a:defRPr/>
              </a:pPr>
              <a:r>
                <a:rPr lang="zh-CN" altLang="en-US" sz="2000" dirty="0">
                  <a:latin typeface="微软雅黑" panose="020B0503020204020204" pitchFamily="34" charset="-122"/>
                  <a:ea typeface="微软雅黑" panose="020B0503020204020204" pitchFamily="34" charset="-122"/>
                  <a:cs typeface="Arial" panose="020B0604020202020204" pitchFamily="34" charset="0"/>
                </a:rPr>
                <a:t>揭示了槲皮素通过调控</a:t>
              </a:r>
              <a:r>
                <a:rPr lang="zh-CN" altLang="en-US"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突触可塑性</a:t>
              </a:r>
              <a:r>
                <a:rPr lang="zh-CN" altLang="en-US" sz="2000" dirty="0">
                  <a:latin typeface="微软雅黑" panose="020B0503020204020204" pitchFamily="34" charset="-122"/>
                  <a:ea typeface="微软雅黑" panose="020B0503020204020204" pitchFamily="34" charset="-122"/>
                  <a:cs typeface="Arial" panose="020B0604020202020204" pitchFamily="34" charset="0"/>
                </a:rPr>
                <a:t>抑制突触传递，进而发挥</a:t>
              </a:r>
              <a:r>
                <a:rPr lang="zh-CN" altLang="en-US"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神经保护作用</a:t>
              </a:r>
              <a:r>
                <a:rPr lang="zh-CN" altLang="en-US" sz="2000" dirty="0">
                  <a:latin typeface="微软雅黑" panose="020B0503020204020204" pitchFamily="34" charset="-122"/>
                  <a:ea typeface="微软雅黑" panose="020B0503020204020204" pitchFamily="34" charset="-122"/>
                  <a:cs typeface="Arial" panose="020B0604020202020204" pitchFamily="34" charset="0"/>
                </a:rPr>
                <a:t>的机制；</a:t>
              </a:r>
              <a:endParaRPr lang="en-US" altLang="zh-CN" sz="2000" dirty="0">
                <a:latin typeface="微软雅黑" panose="020B0503020204020204" pitchFamily="34" charset="-122"/>
                <a:ea typeface="微软雅黑" panose="020B0503020204020204" pitchFamily="34" charset="-122"/>
                <a:cs typeface="Arial" panose="020B0604020202020204" pitchFamily="34" charset="0"/>
              </a:endParaRPr>
            </a:p>
            <a:p>
              <a:pPr marL="742950" lvl="1" indent="-285750" eaLnBrk="1" fontAlgn="auto" latinLnBrk="0" hangingPunct="1">
                <a:lnSpc>
                  <a:spcPct val="175000"/>
                </a:lnSpc>
                <a:spcBef>
                  <a:spcPts val="0"/>
                </a:spcBef>
                <a:spcAft>
                  <a:spcPts val="0"/>
                </a:spcAft>
                <a:buClr>
                  <a:srgbClr val="3B3838"/>
                </a:buClr>
                <a:buFont typeface="Wingdings" panose="05000000000000000000" pitchFamily="2" charset="2"/>
                <a:buChar char="Ø"/>
                <a:defRPr/>
              </a:pPr>
              <a:r>
                <a:rPr lang="zh-CN" altLang="en-US" sz="2000" dirty="0">
                  <a:latin typeface="微软雅黑" panose="020B0503020204020204" pitchFamily="34" charset="-122"/>
                  <a:ea typeface="微软雅黑" panose="020B0503020204020204" pitchFamily="34" charset="-122"/>
                  <a:cs typeface="Arial" panose="020B0604020202020204" pitchFamily="34" charset="0"/>
                  <a:sym typeface="+mn-ea"/>
                </a:rPr>
                <a:t>为相关药用植物的神经调控机制研究和临床评估提供了有价值的参考。</a:t>
              </a:r>
              <a:endParaRPr lang="zh-CN" altLang="en-US" sz="2400" dirty="0">
                <a:latin typeface="微软雅黑" panose="020B0503020204020204" pitchFamily="34" charset="-122"/>
                <a:ea typeface="微软雅黑" panose="020B0503020204020204" pitchFamily="34" charset="-122"/>
                <a:cs typeface="Arial" panose="020B0604020202020204" pitchFamily="34" charset="0"/>
              </a:endParaRPr>
            </a:p>
            <a:p>
              <a:pPr marL="285750" indent="-285750" eaLnBrk="1" fontAlgn="auto" latinLnBrk="0" hangingPunct="1">
                <a:lnSpc>
                  <a:spcPct val="150000"/>
                </a:lnSpc>
                <a:spcBef>
                  <a:spcPts val="0"/>
                </a:spcBef>
                <a:spcAft>
                  <a:spcPts val="0"/>
                </a:spcAft>
                <a:buClr>
                  <a:srgbClr val="044875"/>
                </a:buClr>
                <a:buFont typeface="Wingdings" panose="05000000000000000000" pitchFamily="2" charset="2"/>
                <a:buChar char="Ø"/>
                <a:defRPr/>
              </a:pPr>
              <a:endParaRPr lang="zh-CN" altLang="en-US" sz="2400" dirty="0">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1" name="组合 10"/>
            <p:cNvGrpSpPr/>
            <p:nvPr/>
          </p:nvGrpSpPr>
          <p:grpSpPr>
            <a:xfrm>
              <a:off x="799511" y="846308"/>
              <a:ext cx="9050257" cy="698500"/>
              <a:chOff x="2992" y="2352"/>
              <a:chExt cx="14252" cy="1100"/>
            </a:xfrm>
          </p:grpSpPr>
          <p:sp>
            <p:nvSpPr>
              <p:cNvPr id="12" name="圆角矩形 6"/>
              <p:cNvSpPr/>
              <p:nvPr>
                <p:custDataLst>
                  <p:tags r:id="rId3"/>
                </p:custDataLst>
              </p:nvPr>
            </p:nvSpPr>
            <p:spPr>
              <a:xfrm>
                <a:off x="2992" y="2602"/>
                <a:ext cx="850" cy="850"/>
              </a:xfrm>
              <a:prstGeom prst="roundRect">
                <a:avLst>
                  <a:gd name="adj" fmla="val 7822"/>
                </a:avLst>
              </a:prstGeom>
              <a:gradFill flip="none" rotWithShape="1">
                <a:gsLst>
                  <a:gs pos="0">
                    <a:srgbClr val="044875"/>
                  </a:gs>
                  <a:gs pos="91000">
                    <a:schemeClr val="accent1"/>
                  </a:gs>
                </a:gsLst>
                <a:lin ang="5400000" scaled="1"/>
                <a:tileRect/>
              </a:gradFill>
              <a:ln>
                <a:gradFill flip="none" rotWithShape="1">
                  <a:gsLst>
                    <a:gs pos="0">
                      <a:srgbClr val="FCFDFD"/>
                    </a:gs>
                    <a:gs pos="100000">
                      <a:srgbClr val="CFD4D0"/>
                    </a:gs>
                  </a:gsLst>
                  <a:lin ang="8100000" scaled="1"/>
                  <a:tileRect/>
                </a:gradFill>
              </a:ln>
              <a:effectLst>
                <a:outerShdw blurRad="127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a:defRPr/>
                </a:pPr>
                <a:endParaRPr lang="zh-CN" altLang="en-US" sz="2400" dirty="0">
                  <a:latin typeface="微软雅黑" panose="020B0503020204020204" pitchFamily="34" charset="-122"/>
                  <a:ea typeface="微软雅黑" panose="020B0503020204020204" pitchFamily="34" charset="-122"/>
                  <a:cs typeface="+mn-ea"/>
                  <a:sym typeface="+mn-lt"/>
                </a:endParaRPr>
              </a:p>
            </p:txBody>
          </p:sp>
          <p:sp>
            <p:nvSpPr>
              <p:cNvPr id="13" name="矩形 12"/>
              <p:cNvSpPr/>
              <p:nvPr>
                <p:custDataLst>
                  <p:tags r:id="rId4"/>
                </p:custDataLst>
              </p:nvPr>
            </p:nvSpPr>
            <p:spPr>
              <a:xfrm>
                <a:off x="4186" y="2352"/>
                <a:ext cx="13058" cy="1043"/>
              </a:xfrm>
              <a:prstGeom prst="rect">
                <a:avLst/>
              </a:prstGeom>
            </p:spPr>
            <p:txBody>
              <a:bodyPr wrap="square" lIns="91412" tIns="45706" rIns="91412" bIns="45706">
                <a:spAutoFit/>
              </a:bodyPr>
              <a:lstStyle/>
              <a:p>
                <a:pPr defTabSz="1219200">
                  <a:lnSpc>
                    <a:spcPct val="150000"/>
                  </a:lnSpc>
                  <a:defRPr/>
                </a:pPr>
                <a:r>
                  <a:rPr lang="zh-CN" altLang="en-US" sz="2800" b="1" kern="0" dirty="0">
                    <a:latin typeface="微软雅黑" panose="020B0503020204020204" pitchFamily="34" charset="-122"/>
                    <a:ea typeface="微软雅黑" panose="020B0503020204020204" pitchFamily="34" charset="-122"/>
                    <a:cs typeface="+mn-ea"/>
                    <a:sym typeface="+mn-lt"/>
                  </a:rPr>
                  <a:t>创新点</a:t>
                </a:r>
              </a:p>
            </p:txBody>
          </p:sp>
        </p:grpSp>
      </p:grpSp>
      <p:grpSp>
        <p:nvGrpSpPr>
          <p:cNvPr id="7" name="组合 6"/>
          <p:cNvGrpSpPr/>
          <p:nvPr/>
        </p:nvGrpSpPr>
        <p:grpSpPr>
          <a:xfrm>
            <a:off x="708071" y="3515507"/>
            <a:ext cx="10949940" cy="2533015"/>
            <a:chOff x="799510" y="3141501"/>
            <a:chExt cx="10949940" cy="2533015"/>
          </a:xfrm>
        </p:grpSpPr>
        <p:sp>
          <p:nvSpPr>
            <p:cNvPr id="10" name="文本框 9"/>
            <p:cNvSpPr txBox="1"/>
            <p:nvPr/>
          </p:nvSpPr>
          <p:spPr>
            <a:xfrm>
              <a:off x="799510" y="3226591"/>
              <a:ext cx="10949940" cy="2447925"/>
            </a:xfrm>
            <a:prstGeom prst="rect">
              <a:avLst/>
            </a:prstGeom>
            <a:noFill/>
          </p:spPr>
          <p:txBody>
            <a:bodyPr wrap="square">
              <a:noAutofit/>
            </a:bodyPr>
            <a:lstStyle/>
            <a:p>
              <a:pPr eaLnBrk="1" fontAlgn="auto" latinLnBrk="0" hangingPunct="1">
                <a:lnSpc>
                  <a:spcPct val="175000"/>
                </a:lnSpc>
                <a:spcBef>
                  <a:spcPts val="0"/>
                </a:spcBef>
                <a:spcAft>
                  <a:spcPts val="0"/>
                </a:spcAft>
                <a:buClr>
                  <a:srgbClr val="044875"/>
                </a:buClr>
                <a:defRPr/>
              </a:pPr>
              <a:endParaRPr lang="en-US" altLang="zh-CN" sz="2400" b="1" dirty="0">
                <a:latin typeface="微软雅黑" panose="020B0503020204020204" pitchFamily="34" charset="-122"/>
                <a:ea typeface="微软雅黑" panose="020B0503020204020204" pitchFamily="34" charset="-122"/>
                <a:cs typeface="Arial" panose="020B0604020202020204" pitchFamily="34" charset="0"/>
              </a:endParaRPr>
            </a:p>
            <a:p>
              <a:pPr marL="742950" lvl="1" indent="-285750" eaLnBrk="1" fontAlgn="auto" latinLnBrk="0" hangingPunct="1">
                <a:lnSpc>
                  <a:spcPct val="175000"/>
                </a:lnSpc>
                <a:spcBef>
                  <a:spcPts val="0"/>
                </a:spcBef>
                <a:spcAft>
                  <a:spcPts val="0"/>
                </a:spcAft>
                <a:buFont typeface="Wingdings" panose="05000000000000000000" pitchFamily="2" charset="2"/>
                <a:buChar char="Ø"/>
                <a:defRPr/>
              </a:pPr>
              <a:r>
                <a:rPr lang="zh-CN" altLang="en-US" sz="2000" dirty="0">
                  <a:latin typeface="微软雅黑" panose="020B0503020204020204" pitchFamily="34" charset="-122"/>
                  <a:ea typeface="微软雅黑" panose="020B0503020204020204" pitchFamily="34" charset="-122"/>
                  <a:cs typeface="Arial" panose="020B0604020202020204" pitchFamily="34" charset="0"/>
                </a:rPr>
                <a:t>探究槲皮素对</a:t>
              </a:r>
              <a:r>
                <a:rPr lang="zh-CN" altLang="en-US"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突触前囊泡循环</a:t>
              </a:r>
              <a:r>
                <a:rPr lang="zh-CN" altLang="en-US" sz="2000" dirty="0">
                  <a:latin typeface="微软雅黑" panose="020B0503020204020204" pitchFamily="34" charset="-122"/>
                  <a:ea typeface="微软雅黑" panose="020B0503020204020204" pitchFamily="34" charset="-122"/>
                  <a:cs typeface="Arial" panose="020B0604020202020204" pitchFamily="34" charset="0"/>
                </a:rPr>
                <a:t>的调控及其作用机制；</a:t>
              </a:r>
              <a:endParaRPr lang="en-US" altLang="zh-CN" sz="2000" dirty="0">
                <a:latin typeface="微软雅黑" panose="020B0503020204020204" pitchFamily="34" charset="-122"/>
                <a:ea typeface="微软雅黑" panose="020B0503020204020204" pitchFamily="34" charset="-122"/>
                <a:cs typeface="Arial" panose="020B0604020202020204" pitchFamily="34" charset="0"/>
              </a:endParaRPr>
            </a:p>
            <a:p>
              <a:pPr marL="742950" lvl="1" indent="-285750" eaLnBrk="1" fontAlgn="auto" latinLnBrk="0" hangingPunct="1">
                <a:lnSpc>
                  <a:spcPct val="175000"/>
                </a:lnSpc>
                <a:spcBef>
                  <a:spcPts val="0"/>
                </a:spcBef>
                <a:spcAft>
                  <a:spcPts val="0"/>
                </a:spcAft>
                <a:buFont typeface="Wingdings" panose="05000000000000000000" pitchFamily="2" charset="2"/>
                <a:buChar char="Ø"/>
                <a:defRPr/>
              </a:pPr>
              <a:r>
                <a:rPr lang="zh-CN" altLang="en-US" sz="2000" dirty="0">
                  <a:latin typeface="微软雅黑" panose="020B0503020204020204" pitchFamily="34" charset="-122"/>
                  <a:ea typeface="微软雅黑" panose="020B0503020204020204" pitchFamily="34" charset="-122"/>
                  <a:cs typeface="Arial" panose="020B0604020202020204" pitchFamily="34" charset="0"/>
                </a:rPr>
                <a:t>探究与</a:t>
              </a:r>
              <a:r>
                <a:rPr lang="zh-CN" altLang="en-US"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钙信号</a:t>
              </a:r>
              <a:r>
                <a:rPr lang="zh-CN" altLang="en-US" sz="2000" dirty="0">
                  <a:latin typeface="微软雅黑" panose="020B0503020204020204" pitchFamily="34" charset="-122"/>
                  <a:ea typeface="微软雅黑" panose="020B0503020204020204" pitchFamily="34" charset="-122"/>
                  <a:cs typeface="Arial" panose="020B0604020202020204" pitchFamily="34" charset="0"/>
                </a:rPr>
                <a:t>相关的</a:t>
              </a:r>
              <a:r>
                <a:rPr lang="zh-CN" altLang="en-US"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分子信号通路</a:t>
              </a:r>
              <a:r>
                <a:rPr lang="zh-CN" altLang="en-US" sz="2000" dirty="0">
                  <a:latin typeface="微软雅黑" panose="020B0503020204020204" pitchFamily="34" charset="-122"/>
                  <a:ea typeface="微软雅黑" panose="020B0503020204020204" pitchFamily="34" charset="-122"/>
                  <a:cs typeface="Arial" panose="020B0604020202020204" pitchFamily="34" charset="0"/>
                </a:rPr>
                <a:t>，例如</a:t>
              </a:r>
              <a:r>
                <a:rPr sz="2000" dirty="0">
                  <a:latin typeface="微软雅黑" panose="020B0503020204020204" pitchFamily="34" charset="-122"/>
                  <a:ea typeface="微软雅黑" panose="020B0503020204020204" pitchFamily="34" charset="-122"/>
                  <a:cs typeface="Arial" panose="020B0604020202020204" pitchFamily="34" charset="0"/>
                </a:rPr>
                <a:t>钙/</a:t>
              </a:r>
              <a:r>
                <a:rPr sz="2000" dirty="0" err="1">
                  <a:latin typeface="微软雅黑" panose="020B0503020204020204" pitchFamily="34" charset="-122"/>
                  <a:ea typeface="微软雅黑" panose="020B0503020204020204" pitchFamily="34" charset="-122"/>
                  <a:cs typeface="Arial" panose="020B0604020202020204" pitchFamily="34" charset="0"/>
                </a:rPr>
                <a:t>钙调蛋白依赖激酶II</a:t>
              </a:r>
              <a:r>
                <a:rPr sz="2000" dirty="0">
                  <a:latin typeface="微软雅黑" panose="020B0503020204020204" pitchFamily="34" charset="-122"/>
                  <a:ea typeface="微软雅黑" panose="020B0503020204020204" pitchFamily="34" charset="-122"/>
                  <a:cs typeface="Arial" panose="020B0604020202020204" pitchFamily="34" charset="0"/>
                </a:rPr>
                <a:t> </a:t>
              </a:r>
              <a:r>
                <a:rPr lang="en-US" sz="2000" dirty="0">
                  <a:latin typeface="微软雅黑" panose="020B0503020204020204" pitchFamily="34" charset="-122"/>
                  <a:ea typeface="微软雅黑" panose="020B0503020204020204" pitchFamily="34" charset="-122"/>
                  <a:cs typeface="Arial" panose="020B0604020202020204" pitchFamily="34" charset="0"/>
                </a:rPr>
                <a:t>(CaMKII)</a:t>
              </a:r>
              <a:r>
                <a:rPr lang="zh-CN" altLang="en-US" sz="2000" dirty="0">
                  <a:latin typeface="微软雅黑" panose="020B0503020204020204" pitchFamily="34" charset="-122"/>
                  <a:ea typeface="微软雅黑" panose="020B0503020204020204" pitchFamily="34" charset="-122"/>
                  <a:cs typeface="Arial" panose="020B0604020202020204" pitchFamily="34" charset="0"/>
                </a:rPr>
                <a:t> 和钙调磷酸酶 (calcineurin</a:t>
              </a:r>
              <a:r>
                <a:rPr lang="en-US" altLang="zh-CN" sz="2000" dirty="0">
                  <a:latin typeface="微软雅黑" panose="020B0503020204020204" pitchFamily="34" charset="-122"/>
                  <a:ea typeface="微软雅黑" panose="020B0503020204020204" pitchFamily="34" charset="-122"/>
                  <a:cs typeface="Arial" panose="020B0604020202020204" pitchFamily="34" charset="0"/>
                </a:rPr>
                <a:t>, </a:t>
              </a:r>
              <a:r>
                <a:rPr lang="en-US" altLang="zh-CN" sz="2000" dirty="0" err="1">
                  <a:latin typeface="微软雅黑" panose="020B0503020204020204" pitchFamily="34" charset="-122"/>
                  <a:ea typeface="微软雅黑" panose="020B0503020204020204" pitchFamily="34" charset="-122"/>
                  <a:cs typeface="Arial" panose="020B0604020202020204" pitchFamily="34" charset="0"/>
                </a:rPr>
                <a:t>CaN</a:t>
              </a:r>
              <a:r>
                <a:rPr lang="zh-CN" altLang="en-US" sz="2000" dirty="0">
                  <a:latin typeface="微软雅黑" panose="020B0503020204020204" pitchFamily="34" charset="-122"/>
                  <a:ea typeface="微软雅黑" panose="020B0503020204020204" pitchFamily="34" charset="-122"/>
                  <a:cs typeface="Arial" panose="020B0604020202020204" pitchFamily="34" charset="0"/>
                </a:rPr>
                <a:t>) 等，深入揭示槲皮素神经保护功能的</a:t>
              </a:r>
              <a:r>
                <a:rPr lang="zh-CN" altLang="en-US"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分子生物学机制</a:t>
              </a:r>
              <a:r>
                <a:rPr lang="zh-CN" altLang="en-US" sz="20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a:t>
              </a:r>
              <a:endParaRPr lang="en-US" altLang="zh-CN"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a:p>
              <a:pPr marL="742950" lvl="1" indent="-285750" eaLnBrk="1" fontAlgn="auto" latinLnBrk="0" hangingPunct="1">
                <a:lnSpc>
                  <a:spcPct val="175000"/>
                </a:lnSpc>
                <a:spcBef>
                  <a:spcPts val="0"/>
                </a:spcBef>
                <a:spcAft>
                  <a:spcPts val="0"/>
                </a:spcAft>
                <a:buClr>
                  <a:srgbClr val="044875"/>
                </a:buClr>
                <a:buFont typeface="Wingdings" panose="05000000000000000000" pitchFamily="2" charset="2"/>
                <a:buChar char="Ø"/>
                <a:defRPr/>
              </a:pPr>
              <a:endParaRPr lang="zh-CN" altLang="en-US" sz="2000" dirty="0">
                <a:latin typeface="微软雅黑" panose="020B0503020204020204" pitchFamily="34" charset="-122"/>
                <a:ea typeface="微软雅黑" panose="020B0503020204020204" pitchFamily="34" charset="-122"/>
                <a:cs typeface="Arial" panose="020B0604020202020204" pitchFamily="34" charset="0"/>
              </a:endParaRPr>
            </a:p>
            <a:p>
              <a:pPr eaLnBrk="1" fontAlgn="auto" latinLnBrk="0" hangingPunct="1">
                <a:lnSpc>
                  <a:spcPct val="175000"/>
                </a:lnSpc>
                <a:spcBef>
                  <a:spcPts val="0"/>
                </a:spcBef>
                <a:spcAft>
                  <a:spcPts val="0"/>
                </a:spcAft>
                <a:buClr>
                  <a:srgbClr val="044875"/>
                </a:buClr>
                <a:defRPr/>
              </a:pPr>
              <a:endParaRPr lang="zh-CN" altLang="en-US" sz="2400" dirty="0">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4" name="组合 13"/>
            <p:cNvGrpSpPr/>
            <p:nvPr/>
          </p:nvGrpSpPr>
          <p:grpSpPr>
            <a:xfrm>
              <a:off x="799511" y="3141501"/>
              <a:ext cx="9050257" cy="703580"/>
              <a:chOff x="2992" y="2076"/>
              <a:chExt cx="14252" cy="1108"/>
            </a:xfrm>
          </p:grpSpPr>
          <p:sp>
            <p:nvSpPr>
              <p:cNvPr id="15" name="圆角矩形 6"/>
              <p:cNvSpPr/>
              <p:nvPr>
                <p:custDataLst>
                  <p:tags r:id="rId1"/>
                </p:custDataLst>
              </p:nvPr>
            </p:nvSpPr>
            <p:spPr>
              <a:xfrm>
                <a:off x="2992" y="2334"/>
                <a:ext cx="850" cy="850"/>
              </a:xfrm>
              <a:prstGeom prst="roundRect">
                <a:avLst>
                  <a:gd name="adj" fmla="val 7822"/>
                </a:avLst>
              </a:prstGeom>
              <a:gradFill flip="none" rotWithShape="1">
                <a:gsLst>
                  <a:gs pos="0">
                    <a:srgbClr val="044875"/>
                  </a:gs>
                  <a:gs pos="91000">
                    <a:schemeClr val="accent1"/>
                  </a:gs>
                </a:gsLst>
                <a:lin ang="5400000" scaled="1"/>
                <a:tileRect/>
              </a:gradFill>
              <a:ln>
                <a:gradFill flip="none" rotWithShape="1">
                  <a:gsLst>
                    <a:gs pos="0">
                      <a:srgbClr val="FCFDFD"/>
                    </a:gs>
                    <a:gs pos="100000">
                      <a:srgbClr val="CFD4D0"/>
                    </a:gs>
                  </a:gsLst>
                  <a:lin ang="8100000" scaled="1"/>
                  <a:tileRect/>
                </a:gradFill>
              </a:ln>
              <a:effectLst>
                <a:outerShdw blurRad="127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a:defRPr/>
                </a:pPr>
                <a:endParaRPr lang="zh-CN" altLang="en-US" sz="2400" dirty="0">
                  <a:latin typeface="微软雅黑" panose="020B0503020204020204" pitchFamily="34" charset="-122"/>
                  <a:ea typeface="微软雅黑" panose="020B0503020204020204" pitchFamily="34" charset="-122"/>
                  <a:cs typeface="+mn-ea"/>
                  <a:sym typeface="+mn-lt"/>
                </a:endParaRPr>
              </a:p>
            </p:txBody>
          </p:sp>
          <p:sp>
            <p:nvSpPr>
              <p:cNvPr id="16" name="矩形 15"/>
              <p:cNvSpPr/>
              <p:nvPr>
                <p:custDataLst>
                  <p:tags r:id="rId2"/>
                </p:custDataLst>
              </p:nvPr>
            </p:nvSpPr>
            <p:spPr>
              <a:xfrm>
                <a:off x="4186" y="2076"/>
                <a:ext cx="13058" cy="1043"/>
              </a:xfrm>
              <a:prstGeom prst="rect">
                <a:avLst/>
              </a:prstGeom>
            </p:spPr>
            <p:txBody>
              <a:bodyPr wrap="square" lIns="91412" tIns="45706" rIns="91412" bIns="45706">
                <a:spAutoFit/>
              </a:bodyPr>
              <a:lstStyle/>
              <a:p>
                <a:pPr defTabSz="1219200">
                  <a:lnSpc>
                    <a:spcPct val="150000"/>
                  </a:lnSpc>
                  <a:defRPr/>
                </a:pPr>
                <a:r>
                  <a:rPr lang="zh-CN" altLang="en-US" sz="2800" b="1" kern="0" dirty="0">
                    <a:latin typeface="微软雅黑" panose="020B0503020204020204" pitchFamily="34" charset="-122"/>
                    <a:ea typeface="微软雅黑" panose="020B0503020204020204" pitchFamily="34" charset="-122"/>
                    <a:cs typeface="+mn-ea"/>
                    <a:sym typeface="+mn-lt"/>
                  </a:rPr>
                  <a:t>展望</a:t>
                </a:r>
              </a:p>
            </p:txBody>
          </p:sp>
        </p:grpSp>
      </p:gr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3810000" y="254000"/>
            <a:ext cx="83820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p:nvPr/>
        </p:nvGrpSpPr>
        <p:grpSpPr bwMode="auto">
          <a:xfrm>
            <a:off x="550863" y="82550"/>
            <a:ext cx="3541712" cy="583565"/>
            <a:chOff x="551544" y="82976"/>
            <a:chExt cx="3540396" cy="582556"/>
          </a:xfrm>
        </p:grpSpPr>
        <p:sp>
          <p:nvSpPr>
            <p:cNvPr id="6170" name="文本框 4"/>
            <p:cNvSpPr txBox="1">
              <a:spLocks noChangeArrowheads="1"/>
            </p:cNvSpPr>
            <p:nvPr/>
          </p:nvSpPr>
          <p:spPr bwMode="auto">
            <a:xfrm>
              <a:off x="800100" y="111278"/>
              <a:ext cx="3291840" cy="52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dirty="0">
                  <a:solidFill>
                    <a:srgbClr val="044875"/>
                  </a:solidFill>
                  <a:latin typeface="微软雅黑" panose="020B0503020204020204" pitchFamily="34" charset="-122"/>
                  <a:ea typeface="微软雅黑" panose="020B0503020204020204" pitchFamily="34" charset="-122"/>
                </a:rPr>
                <a:t>收获与体会</a:t>
              </a:r>
            </a:p>
          </p:txBody>
        </p:sp>
        <p:sp>
          <p:nvSpPr>
            <p:cNvPr id="6" name="文本框 5"/>
            <p:cNvSpPr txBox="1"/>
            <p:nvPr/>
          </p:nvSpPr>
          <p:spPr>
            <a:xfrm>
              <a:off x="551544" y="82976"/>
              <a:ext cx="723631" cy="582556"/>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06</a:t>
              </a:r>
              <a:endParaRPr lang="zh-CN" altLang="en-US" sz="3200" dirty="0">
                <a:solidFill>
                  <a:schemeClr val="bg2">
                    <a:lumMod val="25000"/>
                  </a:schemeClr>
                </a:solidFill>
                <a:latin typeface="Impact" panose="020B0806030902050204" pitchFamily="34" charset="0"/>
                <a:ea typeface="+mn-ea"/>
              </a:endParaRPr>
            </a:p>
          </p:txBody>
        </p:sp>
      </p:grpSp>
      <p:sp>
        <p:nvSpPr>
          <p:cNvPr id="8" name="矩形 7"/>
          <p:cNvSpPr/>
          <p:nvPr/>
        </p:nvSpPr>
        <p:spPr>
          <a:xfrm>
            <a:off x="0" y="6621780"/>
            <a:ext cx="12191365" cy="23622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灯片编号占位符 8"/>
          <p:cNvSpPr>
            <a:spLocks noGrp="1"/>
          </p:cNvSpPr>
          <p:nvPr>
            <p:ph type="sldNum" sz="quarter" idx="12"/>
          </p:nvPr>
        </p:nvSpPr>
        <p:spPr>
          <a:xfrm>
            <a:off x="9448165" y="6544945"/>
            <a:ext cx="2743200" cy="365125"/>
          </a:xfrm>
        </p:spPr>
        <p:txBody>
          <a:bodyPr/>
          <a:lstStyle/>
          <a:p>
            <a:fld id="{9D55DC8D-C4F0-4F0D-B826-92573808DA56}" type="slidenum">
              <a:rPr lang="zh-CN" altLang="en-US">
                <a:solidFill>
                  <a:schemeClr val="bg1"/>
                </a:solidFill>
              </a:rPr>
              <a:t>19</a:t>
            </a:fld>
            <a:endParaRPr lang="zh-CN" altLang="en-US">
              <a:solidFill>
                <a:schemeClr val="bg1"/>
              </a:solidFill>
            </a:endParaRPr>
          </a:p>
        </p:txBody>
      </p:sp>
      <p:grpSp>
        <p:nvGrpSpPr>
          <p:cNvPr id="14" name="组合 13"/>
          <p:cNvGrpSpPr/>
          <p:nvPr/>
        </p:nvGrpSpPr>
        <p:grpSpPr>
          <a:xfrm>
            <a:off x="1899685" y="935990"/>
            <a:ext cx="8983580" cy="735965"/>
            <a:chOff x="2992" y="2294"/>
            <a:chExt cx="14147" cy="1159"/>
          </a:xfrm>
        </p:grpSpPr>
        <p:sp>
          <p:nvSpPr>
            <p:cNvPr id="7" name="圆角矩形 6"/>
            <p:cNvSpPr/>
            <p:nvPr>
              <p:custDataLst>
                <p:tags r:id="rId3"/>
              </p:custDataLst>
            </p:nvPr>
          </p:nvSpPr>
          <p:spPr>
            <a:xfrm>
              <a:off x="2992" y="2602"/>
              <a:ext cx="850" cy="850"/>
            </a:xfrm>
            <a:prstGeom prst="roundRect">
              <a:avLst>
                <a:gd name="adj" fmla="val 7822"/>
              </a:avLst>
            </a:prstGeom>
            <a:gradFill flip="none" rotWithShape="1">
              <a:gsLst>
                <a:gs pos="0">
                  <a:srgbClr val="044875"/>
                </a:gs>
                <a:gs pos="91000">
                  <a:schemeClr val="accent1"/>
                </a:gs>
              </a:gsLst>
              <a:lin ang="5400000" scaled="1"/>
              <a:tileRect/>
            </a:gradFill>
            <a:ln>
              <a:gradFill flip="none" rotWithShape="1">
                <a:gsLst>
                  <a:gs pos="0">
                    <a:srgbClr val="FCFDFD"/>
                  </a:gs>
                  <a:gs pos="100000">
                    <a:srgbClr val="CFD4D0"/>
                  </a:gs>
                </a:gsLst>
                <a:lin ang="8100000" scaled="1"/>
                <a:tileRect/>
              </a:gradFill>
            </a:ln>
            <a:effectLst>
              <a:outerShdw blurRad="127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a:defRPr/>
              </a:pPr>
              <a:endParaRPr lang="zh-CN" altLang="en-US" sz="2400" dirty="0">
                <a:latin typeface="微软雅黑" panose="020B0503020204020204" pitchFamily="34" charset="-122"/>
                <a:ea typeface="微软雅黑" panose="020B0503020204020204" pitchFamily="34" charset="-122"/>
                <a:cs typeface="+mn-ea"/>
                <a:sym typeface="+mn-lt"/>
              </a:endParaRPr>
            </a:p>
          </p:txBody>
        </p:sp>
        <p:sp>
          <p:nvSpPr>
            <p:cNvPr id="10" name="矩形 9"/>
            <p:cNvSpPr/>
            <p:nvPr>
              <p:custDataLst>
                <p:tags r:id="rId4"/>
              </p:custDataLst>
            </p:nvPr>
          </p:nvSpPr>
          <p:spPr>
            <a:xfrm>
              <a:off x="4081" y="2294"/>
              <a:ext cx="13058" cy="1159"/>
            </a:xfrm>
            <a:prstGeom prst="rect">
              <a:avLst/>
            </a:prstGeom>
          </p:spPr>
          <p:txBody>
            <a:bodyPr wrap="square" lIns="91412" tIns="45706" rIns="91412" bIns="45706">
              <a:spAutoFit/>
            </a:bodyPr>
            <a:lstStyle/>
            <a:p>
              <a:pPr defTabSz="1219200">
                <a:lnSpc>
                  <a:spcPct val="150000"/>
                </a:lnSpc>
                <a:defRPr/>
              </a:pPr>
              <a:r>
                <a:rPr lang="zh-CN" altLang="en-US" sz="2800" b="1" kern="0" dirty="0">
                  <a:latin typeface="微软雅黑" panose="020B0503020204020204" pitchFamily="34" charset="-122"/>
                  <a:ea typeface="微软雅黑" panose="020B0503020204020204" pitchFamily="34" charset="-122"/>
                  <a:cs typeface="+mn-ea"/>
                  <a:sym typeface="+mn-lt"/>
                </a:rPr>
                <a:t>科学研究的基本思路与规范</a:t>
              </a:r>
            </a:p>
          </p:txBody>
        </p:sp>
      </p:grpSp>
      <p:sp>
        <p:nvSpPr>
          <p:cNvPr id="60" name="文本框 59"/>
          <p:cNvSpPr txBox="1"/>
          <p:nvPr/>
        </p:nvSpPr>
        <p:spPr>
          <a:xfrm>
            <a:off x="2439449" y="1719303"/>
            <a:ext cx="8146415" cy="1422954"/>
          </a:xfrm>
          <a:prstGeom prst="rect">
            <a:avLst/>
          </a:prstGeom>
          <a:noFill/>
        </p:spPr>
        <p:txBody>
          <a:bodyPr wrap="square">
            <a:spAutoFit/>
          </a:bodyPr>
          <a:lstStyle/>
          <a:p>
            <a:pPr marL="342900" indent="-342900" eaLnBrk="1" fontAlgn="auto" hangingPunct="1">
              <a:lnSpc>
                <a:spcPct val="150000"/>
              </a:lnSpc>
              <a:spcBef>
                <a:spcPts val="0"/>
              </a:spcBef>
              <a:spcAft>
                <a:spcPts val="0"/>
              </a:spcAft>
              <a:buFont typeface="Wingdings" panose="05000000000000000000" charset="0"/>
              <a:buChar char="ü"/>
              <a:defRPr/>
            </a:pPr>
            <a:r>
              <a:rPr lang="zh-CN" altLang="en-US" sz="2000" dirty="0">
                <a:latin typeface="微软雅黑" panose="020B0503020204020204" pitchFamily="34" charset="-122"/>
                <a:ea typeface="微软雅黑" panose="020B0503020204020204" pitchFamily="34" charset="-122"/>
                <a:cs typeface="Arial" panose="020B0604020202020204" pitchFamily="34" charset="0"/>
              </a:rPr>
              <a:t>阅读文献跟进前沿研究，撰写规范的文献综述</a:t>
            </a:r>
          </a:p>
          <a:p>
            <a:pPr marL="342900" indent="-342900" eaLnBrk="1" fontAlgn="auto" hangingPunct="1">
              <a:lnSpc>
                <a:spcPct val="150000"/>
              </a:lnSpc>
              <a:spcBef>
                <a:spcPts val="0"/>
              </a:spcBef>
              <a:spcAft>
                <a:spcPts val="0"/>
              </a:spcAft>
              <a:buFont typeface="Wingdings" panose="05000000000000000000" charset="0"/>
              <a:buChar char="ü"/>
              <a:defRPr/>
            </a:pPr>
            <a:r>
              <a:rPr lang="zh-CN" altLang="en-US" sz="2000" dirty="0">
                <a:latin typeface="微软雅黑" panose="020B0503020204020204" pitchFamily="34" charset="-122"/>
                <a:ea typeface="微软雅黑" panose="020B0503020204020204" pitchFamily="34" charset="-122"/>
                <a:cs typeface="Arial" panose="020B0604020202020204" pitchFamily="34" charset="0"/>
              </a:rPr>
              <a:t>设计合理可行的实验，学习并训练实验操作</a:t>
            </a:r>
            <a:endParaRPr lang="en-US" altLang="zh-CN" sz="2000" dirty="0">
              <a:latin typeface="微软雅黑" panose="020B0503020204020204" pitchFamily="34" charset="-122"/>
              <a:ea typeface="微软雅黑" panose="020B0503020204020204" pitchFamily="34" charset="-122"/>
              <a:cs typeface="Arial" panose="020B0604020202020204" pitchFamily="34" charset="0"/>
            </a:endParaRPr>
          </a:p>
          <a:p>
            <a:pPr marL="342900" indent="-342900" eaLnBrk="1" fontAlgn="auto" hangingPunct="1">
              <a:lnSpc>
                <a:spcPct val="150000"/>
              </a:lnSpc>
              <a:spcBef>
                <a:spcPts val="0"/>
              </a:spcBef>
              <a:spcAft>
                <a:spcPts val="0"/>
              </a:spcAft>
              <a:buFont typeface="Wingdings" panose="05000000000000000000" charset="0"/>
              <a:buChar char="ü"/>
              <a:defRPr/>
            </a:pPr>
            <a:r>
              <a:rPr lang="zh-CN" altLang="en-US" sz="2000" dirty="0">
                <a:latin typeface="微软雅黑" panose="020B0503020204020204" pitchFamily="34" charset="-122"/>
                <a:ea typeface="微软雅黑" panose="020B0503020204020204" pitchFamily="34" charset="-122"/>
                <a:cs typeface="Arial" panose="020B0604020202020204" pitchFamily="34" charset="0"/>
              </a:rPr>
              <a:t>准确有效的数据处理，分析实验结果并撰写研究性论文</a:t>
            </a:r>
          </a:p>
        </p:txBody>
      </p:sp>
      <p:grpSp>
        <p:nvGrpSpPr>
          <p:cNvPr id="18" name="组合 17"/>
          <p:cNvGrpSpPr/>
          <p:nvPr/>
        </p:nvGrpSpPr>
        <p:grpSpPr>
          <a:xfrm>
            <a:off x="1899685" y="3702050"/>
            <a:ext cx="8983580" cy="735965"/>
            <a:chOff x="2992" y="2294"/>
            <a:chExt cx="14147" cy="1159"/>
          </a:xfrm>
        </p:grpSpPr>
        <p:sp>
          <p:nvSpPr>
            <p:cNvPr id="19" name="圆角矩形 18"/>
            <p:cNvSpPr/>
            <p:nvPr>
              <p:custDataLst>
                <p:tags r:id="rId1"/>
              </p:custDataLst>
            </p:nvPr>
          </p:nvSpPr>
          <p:spPr>
            <a:xfrm>
              <a:off x="2992" y="2602"/>
              <a:ext cx="850" cy="850"/>
            </a:xfrm>
            <a:prstGeom prst="roundRect">
              <a:avLst>
                <a:gd name="adj" fmla="val 7822"/>
              </a:avLst>
            </a:prstGeom>
            <a:gradFill flip="none" rotWithShape="1">
              <a:gsLst>
                <a:gs pos="0">
                  <a:srgbClr val="044875"/>
                </a:gs>
                <a:gs pos="91000">
                  <a:schemeClr val="accent1"/>
                </a:gs>
              </a:gsLst>
              <a:lin ang="5400000" scaled="1"/>
              <a:tileRect/>
            </a:gradFill>
            <a:ln>
              <a:gradFill flip="none" rotWithShape="1">
                <a:gsLst>
                  <a:gs pos="0">
                    <a:srgbClr val="FCFDFD"/>
                  </a:gs>
                  <a:gs pos="100000">
                    <a:srgbClr val="CFD4D0"/>
                  </a:gs>
                </a:gsLst>
                <a:lin ang="8100000" scaled="1"/>
                <a:tileRect/>
              </a:gradFill>
            </a:ln>
            <a:effectLst>
              <a:outerShdw blurRad="127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a:defRPr/>
              </a:pPr>
              <a:endParaRPr lang="zh-CN" altLang="en-US" sz="2400" dirty="0">
                <a:latin typeface="微软雅黑" panose="020B0503020204020204" pitchFamily="34" charset="-122"/>
                <a:ea typeface="微软雅黑" panose="020B0503020204020204" pitchFamily="34" charset="-122"/>
                <a:cs typeface="+mn-ea"/>
                <a:sym typeface="+mn-lt"/>
              </a:endParaRPr>
            </a:p>
          </p:txBody>
        </p:sp>
        <p:sp>
          <p:nvSpPr>
            <p:cNvPr id="20" name="矩形 19"/>
            <p:cNvSpPr/>
            <p:nvPr>
              <p:custDataLst>
                <p:tags r:id="rId2"/>
              </p:custDataLst>
            </p:nvPr>
          </p:nvSpPr>
          <p:spPr>
            <a:xfrm>
              <a:off x="4081" y="2294"/>
              <a:ext cx="13058" cy="1159"/>
            </a:xfrm>
            <a:prstGeom prst="rect">
              <a:avLst/>
            </a:prstGeom>
          </p:spPr>
          <p:txBody>
            <a:bodyPr wrap="square" lIns="91412" tIns="45706" rIns="91412" bIns="45706">
              <a:spAutoFit/>
            </a:bodyPr>
            <a:lstStyle/>
            <a:p>
              <a:pPr defTabSz="1219200">
                <a:lnSpc>
                  <a:spcPct val="150000"/>
                </a:lnSpc>
                <a:defRPr/>
              </a:pPr>
              <a:r>
                <a:rPr lang="zh-CN" altLang="en-US" sz="2800" b="1" kern="0" dirty="0">
                  <a:latin typeface="微软雅黑" panose="020B0503020204020204" pitchFamily="34" charset="-122"/>
                  <a:ea typeface="微软雅黑" panose="020B0503020204020204" pitchFamily="34" charset="-122"/>
                  <a:cs typeface="+mn-ea"/>
                  <a:sym typeface="+mn-lt"/>
                </a:rPr>
                <a:t>积极向上的科研心态</a:t>
              </a:r>
            </a:p>
          </p:txBody>
        </p:sp>
      </p:grpSp>
      <p:sp>
        <p:nvSpPr>
          <p:cNvPr id="21" name="文本框 20"/>
          <p:cNvSpPr txBox="1"/>
          <p:nvPr/>
        </p:nvSpPr>
        <p:spPr>
          <a:xfrm>
            <a:off x="2439449" y="4490186"/>
            <a:ext cx="6627495" cy="961289"/>
          </a:xfrm>
          <a:prstGeom prst="rect">
            <a:avLst/>
          </a:prstGeom>
          <a:noFill/>
        </p:spPr>
        <p:txBody>
          <a:bodyPr wrap="square">
            <a:spAutoFit/>
          </a:bodyPr>
          <a:lstStyle/>
          <a:p>
            <a:pPr marL="342900" indent="-342900" eaLnBrk="1" fontAlgn="auto" hangingPunct="1">
              <a:lnSpc>
                <a:spcPct val="150000"/>
              </a:lnSpc>
              <a:spcBef>
                <a:spcPts val="0"/>
              </a:spcBef>
              <a:spcAft>
                <a:spcPts val="0"/>
              </a:spcAft>
              <a:buFont typeface="Wingdings" panose="05000000000000000000" pitchFamily="2" charset="2"/>
              <a:buChar char="ü"/>
              <a:defRPr/>
            </a:pPr>
            <a:r>
              <a:rPr lang="zh-CN" altLang="en-US" sz="2000" dirty="0">
                <a:latin typeface="微软雅黑" panose="020B0503020204020204" pitchFamily="34" charset="-122"/>
                <a:ea typeface="微软雅黑" panose="020B0503020204020204" pitchFamily="34" charset="-122"/>
                <a:cs typeface="Arial" panose="020B0604020202020204" pitchFamily="34" charset="0"/>
              </a:rPr>
              <a:t>遇到问题积极讨论实验细节，调整实验步骤</a:t>
            </a:r>
          </a:p>
          <a:p>
            <a:pPr marL="342900" indent="-342900" eaLnBrk="1" fontAlgn="auto" hangingPunct="1">
              <a:lnSpc>
                <a:spcPct val="150000"/>
              </a:lnSpc>
              <a:spcBef>
                <a:spcPts val="0"/>
              </a:spcBef>
              <a:spcAft>
                <a:spcPts val="0"/>
              </a:spcAft>
              <a:buFont typeface="Wingdings" panose="05000000000000000000" charset="0"/>
              <a:buChar char="ü"/>
              <a:defRPr/>
            </a:pPr>
            <a:r>
              <a:rPr lang="zh-CN" altLang="en-US" sz="2000" dirty="0">
                <a:latin typeface="微软雅黑" panose="020B0503020204020204" pitchFamily="34" charset="-122"/>
                <a:ea typeface="微软雅黑" panose="020B0503020204020204" pitchFamily="34" charset="-122"/>
                <a:cs typeface="Arial" panose="020B0604020202020204" pitchFamily="34" charset="0"/>
              </a:rPr>
              <a:t>多标本实验，密切关注实验设计的合理性和可行性</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2700"/>
            <a:ext cx="12192000" cy="3730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矩形 3"/>
          <p:cNvSpPr/>
          <p:nvPr/>
        </p:nvSpPr>
        <p:spPr>
          <a:xfrm>
            <a:off x="0" y="6523355"/>
            <a:ext cx="12192635" cy="33464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文本框 6"/>
          <p:cNvSpPr txBox="1"/>
          <p:nvPr/>
        </p:nvSpPr>
        <p:spPr>
          <a:xfrm>
            <a:off x="2752090" y="588963"/>
            <a:ext cx="6688138" cy="922020"/>
          </a:xfrm>
          <a:prstGeom prst="rect">
            <a:avLst/>
          </a:prstGeom>
          <a:noFill/>
        </p:spPr>
        <p:txBody>
          <a:bodyPr>
            <a:spAutoFit/>
          </a:bodyPr>
          <a:lstStyle/>
          <a:p>
            <a:pPr algn="ctr" eaLnBrk="1" fontAlgn="auto" hangingPunct="1">
              <a:spcBef>
                <a:spcPts val="0"/>
              </a:spcBef>
              <a:spcAft>
                <a:spcPts val="0"/>
              </a:spcAft>
              <a:defRPr/>
            </a:pPr>
            <a:r>
              <a:rPr lang="zh-CN" altLang="en-US" sz="5400" dirty="0">
                <a:solidFill>
                  <a:srgbClr val="044875"/>
                </a:solidFill>
                <a:latin typeface="微软雅黑" panose="020B0503020204020204" pitchFamily="34" charset="-122"/>
                <a:ea typeface="微软雅黑" panose="020B0503020204020204" pitchFamily="34" charset="-122"/>
              </a:rPr>
              <a:t>目录</a:t>
            </a:r>
          </a:p>
        </p:txBody>
      </p:sp>
      <p:cxnSp>
        <p:nvCxnSpPr>
          <p:cNvPr id="157" name="直接连接符 156"/>
          <p:cNvCxnSpPr/>
          <p:nvPr/>
        </p:nvCxnSpPr>
        <p:spPr>
          <a:xfrm flipV="1">
            <a:off x="3700780" y="1511300"/>
            <a:ext cx="4773295" cy="0"/>
          </a:xfrm>
          <a:prstGeom prst="line">
            <a:avLst/>
          </a:prstGeom>
          <a:ln w="25400">
            <a:solidFill>
              <a:srgbClr val="044875"/>
            </a:solidFill>
          </a:ln>
        </p:spPr>
        <p:style>
          <a:lnRef idx="1">
            <a:schemeClr val="accent1"/>
          </a:lnRef>
          <a:fillRef idx="0">
            <a:schemeClr val="accent1"/>
          </a:fillRef>
          <a:effectRef idx="0">
            <a:schemeClr val="accent1"/>
          </a:effectRef>
          <a:fontRef idx="minor">
            <a:schemeClr val="tx1"/>
          </a:fontRef>
        </p:style>
      </p:cxnSp>
      <p:sp>
        <p:nvSpPr>
          <p:cNvPr id="6" name="灯片编号占位符 5"/>
          <p:cNvSpPr>
            <a:spLocks noGrp="1"/>
          </p:cNvSpPr>
          <p:nvPr>
            <p:ph type="sldNum" sz="quarter" idx="12"/>
          </p:nvPr>
        </p:nvSpPr>
        <p:spPr>
          <a:xfrm>
            <a:off x="9431655" y="6492875"/>
            <a:ext cx="2743200" cy="365125"/>
          </a:xfrm>
        </p:spPr>
        <p:txBody>
          <a:bodyPr/>
          <a:lstStyle/>
          <a:p>
            <a:fld id="{9D55DC8D-C4F0-4F0D-B826-92573808DA56}" type="slidenum">
              <a:rPr lang="zh-CN" altLang="en-US">
                <a:solidFill>
                  <a:schemeClr val="bg1"/>
                </a:solidFill>
              </a:rPr>
              <a:t>2</a:t>
            </a:fld>
            <a:endParaRPr lang="zh-CN" altLang="en-US">
              <a:solidFill>
                <a:schemeClr val="bg1"/>
              </a:solidFill>
            </a:endParaRPr>
          </a:p>
        </p:txBody>
      </p:sp>
      <p:grpSp>
        <p:nvGrpSpPr>
          <p:cNvPr id="82" name="组合 81"/>
          <p:cNvGrpSpPr/>
          <p:nvPr/>
        </p:nvGrpSpPr>
        <p:grpSpPr bwMode="auto">
          <a:xfrm>
            <a:off x="580061" y="2173921"/>
            <a:ext cx="4843462" cy="712788"/>
            <a:chOff x="6298049" y="1397569"/>
            <a:chExt cx="4842391" cy="712882"/>
          </a:xfrm>
        </p:grpSpPr>
        <p:sp>
          <p:nvSpPr>
            <p:cNvPr id="4102" name="Freeform 74"/>
            <p:cNvSpPr>
              <a:spLocks noEditPoints="1"/>
            </p:cNvSpPr>
            <p:nvPr/>
          </p:nvSpPr>
          <p:spPr bwMode="auto">
            <a:xfrm>
              <a:off x="7321760" y="1592858"/>
              <a:ext cx="538044" cy="350883"/>
            </a:xfrm>
            <a:custGeom>
              <a:avLst/>
              <a:gdLst>
                <a:gd name="T0" fmla="*/ 18 w 99"/>
                <a:gd name="T1" fmla="*/ 58 h 65"/>
                <a:gd name="T2" fmla="*/ 53 w 99"/>
                <a:gd name="T3" fmla="*/ 65 h 65"/>
                <a:gd name="T4" fmla="*/ 87 w 99"/>
                <a:gd name="T5" fmla="*/ 57 h 65"/>
                <a:gd name="T6" fmla="*/ 87 w 99"/>
                <a:gd name="T7" fmla="*/ 23 h 65"/>
                <a:gd name="T8" fmla="*/ 53 w 99"/>
                <a:gd name="T9" fmla="*/ 28 h 65"/>
                <a:gd name="T10" fmla="*/ 18 w 99"/>
                <a:gd name="T11" fmla="*/ 23 h 65"/>
                <a:gd name="T12" fmla="*/ 18 w 99"/>
                <a:gd name="T13" fmla="*/ 58 h 65"/>
                <a:gd name="T14" fmla="*/ 99 w 99"/>
                <a:gd name="T15" fmla="*/ 8 h 65"/>
                <a:gd name="T16" fmla="*/ 99 w 99"/>
                <a:gd name="T17" fmla="*/ 17 h 65"/>
                <a:gd name="T18" fmla="*/ 53 w 99"/>
                <a:gd name="T19" fmla="*/ 24 h 65"/>
                <a:gd name="T20" fmla="*/ 7 w 99"/>
                <a:gd name="T21" fmla="*/ 17 h 65"/>
                <a:gd name="T22" fmla="*/ 7 w 99"/>
                <a:gd name="T23" fmla="*/ 34 h 65"/>
                <a:gd name="T24" fmla="*/ 9 w 99"/>
                <a:gd name="T25" fmla="*/ 37 h 65"/>
                <a:gd name="T26" fmla="*/ 5 w 99"/>
                <a:gd name="T27" fmla="*/ 41 h 65"/>
                <a:gd name="T28" fmla="*/ 2 w 99"/>
                <a:gd name="T29" fmla="*/ 37 h 65"/>
                <a:gd name="T30" fmla="*/ 4 w 99"/>
                <a:gd name="T31" fmla="*/ 34 h 65"/>
                <a:gd name="T32" fmla="*/ 4 w 99"/>
                <a:gd name="T33" fmla="*/ 8 h 65"/>
                <a:gd name="T34" fmla="*/ 53 w 99"/>
                <a:gd name="T35" fmla="*/ 0 h 65"/>
                <a:gd name="T36" fmla="*/ 99 w 99"/>
                <a:gd name="T37" fmla="*/ 8 h 65"/>
                <a:gd name="T38" fmla="*/ 8 w 99"/>
                <a:gd name="T39" fmla="*/ 42 h 65"/>
                <a:gd name="T40" fmla="*/ 3 w 99"/>
                <a:gd name="T41" fmla="*/ 42 h 65"/>
                <a:gd name="T42" fmla="*/ 0 w 99"/>
                <a:gd name="T43" fmla="*/ 58 h 65"/>
                <a:gd name="T44" fmla="*/ 2 w 99"/>
                <a:gd name="T45" fmla="*/ 58 h 65"/>
                <a:gd name="T46" fmla="*/ 3 w 99"/>
                <a:gd name="T47" fmla="*/ 56 h 65"/>
                <a:gd name="T48" fmla="*/ 3 w 99"/>
                <a:gd name="T49" fmla="*/ 58 h 65"/>
                <a:gd name="T50" fmla="*/ 6 w 99"/>
                <a:gd name="T51" fmla="*/ 59 h 65"/>
                <a:gd name="T52" fmla="*/ 7 w 99"/>
                <a:gd name="T53" fmla="*/ 57 h 65"/>
                <a:gd name="T54" fmla="*/ 7 w 99"/>
                <a:gd name="T55" fmla="*/ 59 h 65"/>
                <a:gd name="T56" fmla="*/ 8 w 99"/>
                <a:gd name="T57" fmla="*/ 59 h 65"/>
                <a:gd name="T58" fmla="*/ 8 w 99"/>
                <a:gd name="T59" fmla="*/ 51 h 65"/>
                <a:gd name="T60" fmla="*/ 9 w 99"/>
                <a:gd name="T61" fmla="*/ 58 h 65"/>
                <a:gd name="T62" fmla="*/ 11 w 99"/>
                <a:gd name="T63" fmla="*/ 58 h 65"/>
                <a:gd name="T64" fmla="*/ 8 w 99"/>
                <a:gd name="T65" fmla="*/ 4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chemeClr val="bg2">
                <a:lumMod val="25000"/>
              </a:schemeClr>
            </a:solidFill>
            <a:ln>
              <a:noFill/>
            </a:ln>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4103" name="文本框 20"/>
            <p:cNvSpPr txBox="1">
              <a:spLocks noChangeArrowheads="1"/>
            </p:cNvSpPr>
            <p:nvPr/>
          </p:nvSpPr>
          <p:spPr bwMode="auto">
            <a:xfrm>
              <a:off x="8181210" y="1487432"/>
              <a:ext cx="28404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dirty="0">
                  <a:solidFill>
                    <a:srgbClr val="044875"/>
                  </a:solidFill>
                  <a:latin typeface="微软雅黑" panose="020B0503020204020204" pitchFamily="34" charset="-122"/>
                  <a:ea typeface="微软雅黑" panose="020B0503020204020204" pitchFamily="34" charset="-122"/>
                </a:rPr>
                <a:t>研究背景</a:t>
              </a:r>
            </a:p>
          </p:txBody>
        </p:sp>
        <p:sp>
          <p:nvSpPr>
            <p:cNvPr id="4104" name="矩形 4103"/>
            <p:cNvSpPr/>
            <p:nvPr/>
          </p:nvSpPr>
          <p:spPr>
            <a:xfrm>
              <a:off x="7180504" y="1397569"/>
              <a:ext cx="3959936" cy="712882"/>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9pPr>
            </a:lstStyle>
            <a:p>
              <a:pPr algn="ctr" eaLnBrk="1" fontAlgn="auto" hangingPunct="1">
                <a:spcBef>
                  <a:spcPts val="0"/>
                </a:spcBef>
                <a:spcAft>
                  <a:spcPts val="0"/>
                </a:spcAft>
                <a:defRPr/>
              </a:pPr>
              <a:endParaRPr lang="zh-CN" altLang="en-US"/>
            </a:p>
          </p:txBody>
        </p:sp>
        <p:cxnSp>
          <p:nvCxnSpPr>
            <p:cNvPr id="4105" name="直接连接符 4104"/>
            <p:cNvCxnSpPr/>
            <p:nvPr/>
          </p:nvCxnSpPr>
          <p:spPr>
            <a:xfrm flipH="1">
              <a:off x="8045500" y="1397569"/>
              <a:ext cx="12697" cy="712882"/>
            </a:xfrm>
            <a:prstGeom prst="line">
              <a:avLst/>
            </a:prstGeom>
            <a:ln w="25400">
              <a:solidFill>
                <a:srgbClr val="044875"/>
              </a:solidFill>
              <a:prstDash val="dash"/>
            </a:ln>
          </p:spPr>
          <p:style>
            <a:lnRef idx="1">
              <a:schemeClr val="accent1"/>
            </a:lnRef>
            <a:fillRef idx="0">
              <a:schemeClr val="accent1"/>
            </a:fillRef>
            <a:effectRef idx="0">
              <a:schemeClr val="accent1"/>
            </a:effectRef>
            <a:fontRef idx="minor">
              <a:schemeClr val="tx1"/>
            </a:fontRef>
          </p:style>
        </p:cxnSp>
        <p:grpSp>
          <p:nvGrpSpPr>
            <p:cNvPr id="4106" name="组合 4105"/>
            <p:cNvGrpSpPr/>
            <p:nvPr/>
          </p:nvGrpSpPr>
          <p:grpSpPr bwMode="auto">
            <a:xfrm>
              <a:off x="6298049" y="1397569"/>
              <a:ext cx="919239" cy="712882"/>
              <a:chOff x="6191369" y="1397569"/>
              <a:chExt cx="919239" cy="712882"/>
            </a:xfrm>
          </p:grpSpPr>
          <p:sp>
            <p:nvSpPr>
              <p:cNvPr id="4107" name="矩形 4106"/>
              <p:cNvSpPr/>
              <p:nvPr/>
            </p:nvSpPr>
            <p:spPr>
              <a:xfrm>
                <a:off x="6294533" y="1397569"/>
                <a:ext cx="712631" cy="712882"/>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9pPr>
              </a:lstStyle>
              <a:p>
                <a:pPr algn="ctr" eaLnBrk="1" fontAlgn="auto" hangingPunct="1">
                  <a:spcBef>
                    <a:spcPts val="0"/>
                  </a:spcBef>
                  <a:spcAft>
                    <a:spcPts val="0"/>
                  </a:spcAft>
                  <a:defRPr/>
                </a:pPr>
                <a:endParaRPr lang="zh-CN" altLang="en-US"/>
              </a:p>
            </p:txBody>
          </p:sp>
          <p:sp>
            <p:nvSpPr>
              <p:cNvPr id="4108" name="文本框 18"/>
              <p:cNvSpPr txBox="1">
                <a:spLocks noChangeArrowheads="1"/>
              </p:cNvSpPr>
              <p:nvPr/>
            </p:nvSpPr>
            <p:spPr bwMode="auto">
              <a:xfrm>
                <a:off x="6191369" y="1397569"/>
                <a:ext cx="9192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600">
                    <a:solidFill>
                      <a:srgbClr val="044875"/>
                    </a:solidFill>
                    <a:latin typeface="Impact" panose="020B0806030902050204" pitchFamily="34" charset="0"/>
                  </a:rPr>
                  <a:t>01</a:t>
                </a:r>
                <a:endParaRPr lang="zh-CN" altLang="en-US" sz="3600">
                  <a:solidFill>
                    <a:srgbClr val="044875"/>
                  </a:solidFill>
                  <a:latin typeface="Impact" panose="020B0806030902050204" pitchFamily="34" charset="0"/>
                </a:endParaRPr>
              </a:p>
            </p:txBody>
          </p:sp>
        </p:grpSp>
      </p:grpSp>
      <p:grpSp>
        <p:nvGrpSpPr>
          <p:cNvPr id="83" name="组合 82"/>
          <p:cNvGrpSpPr/>
          <p:nvPr/>
        </p:nvGrpSpPr>
        <p:grpSpPr bwMode="auto">
          <a:xfrm>
            <a:off x="580061" y="3304222"/>
            <a:ext cx="4843462" cy="712788"/>
            <a:chOff x="309691" y="3938645"/>
            <a:chExt cx="4842391" cy="712882"/>
          </a:xfrm>
        </p:grpSpPr>
        <p:grpSp>
          <p:nvGrpSpPr>
            <p:cNvPr id="126" name="组合 125"/>
            <p:cNvGrpSpPr/>
            <p:nvPr/>
          </p:nvGrpSpPr>
          <p:grpSpPr bwMode="auto">
            <a:xfrm>
              <a:off x="309691" y="3938645"/>
              <a:ext cx="4842391" cy="712882"/>
              <a:chOff x="6298049" y="1397569"/>
              <a:chExt cx="4842391" cy="712882"/>
            </a:xfrm>
          </p:grpSpPr>
          <p:sp>
            <p:nvSpPr>
              <p:cNvPr id="4096" name="文本框 81"/>
              <p:cNvSpPr txBox="1">
                <a:spLocks noChangeArrowheads="1"/>
              </p:cNvSpPr>
              <p:nvPr/>
            </p:nvSpPr>
            <p:spPr bwMode="auto">
              <a:xfrm>
                <a:off x="8161361" y="1494779"/>
                <a:ext cx="28404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dirty="0">
                    <a:solidFill>
                      <a:srgbClr val="044875"/>
                    </a:solidFill>
                    <a:latin typeface="微软雅黑" panose="020B0503020204020204" pitchFamily="34" charset="-122"/>
                    <a:ea typeface="微软雅黑" panose="020B0503020204020204" pitchFamily="34" charset="-122"/>
                  </a:rPr>
                  <a:t>研究结果</a:t>
                </a:r>
              </a:p>
            </p:txBody>
          </p:sp>
          <p:sp>
            <p:nvSpPr>
              <p:cNvPr id="4097" name="矩形 4096"/>
              <p:cNvSpPr/>
              <p:nvPr/>
            </p:nvSpPr>
            <p:spPr>
              <a:xfrm>
                <a:off x="7180504" y="1397569"/>
                <a:ext cx="3959936" cy="712882"/>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9pPr>
              </a:lstStyle>
              <a:p>
                <a:pPr algn="ctr" eaLnBrk="1" fontAlgn="auto" hangingPunct="1">
                  <a:spcBef>
                    <a:spcPts val="0"/>
                  </a:spcBef>
                  <a:spcAft>
                    <a:spcPts val="0"/>
                  </a:spcAft>
                  <a:defRPr/>
                </a:pPr>
                <a:endParaRPr lang="zh-CN" altLang="en-US"/>
              </a:p>
            </p:txBody>
          </p:sp>
          <p:cxnSp>
            <p:nvCxnSpPr>
              <p:cNvPr id="4098" name="直接连接符 4097"/>
              <p:cNvCxnSpPr/>
              <p:nvPr/>
            </p:nvCxnSpPr>
            <p:spPr>
              <a:xfrm flipH="1">
                <a:off x="8045500" y="1397569"/>
                <a:ext cx="12697" cy="712882"/>
              </a:xfrm>
              <a:prstGeom prst="line">
                <a:avLst/>
              </a:prstGeom>
              <a:ln w="25400">
                <a:solidFill>
                  <a:srgbClr val="044875"/>
                </a:solidFill>
                <a:prstDash val="dash"/>
              </a:ln>
            </p:spPr>
            <p:style>
              <a:lnRef idx="1">
                <a:schemeClr val="accent1"/>
              </a:lnRef>
              <a:fillRef idx="0">
                <a:schemeClr val="accent1"/>
              </a:fillRef>
              <a:effectRef idx="0">
                <a:schemeClr val="accent1"/>
              </a:effectRef>
              <a:fontRef idx="minor">
                <a:schemeClr val="tx1"/>
              </a:fontRef>
            </p:style>
          </p:cxnSp>
          <p:grpSp>
            <p:nvGrpSpPr>
              <p:cNvPr id="4099" name="组合 4098"/>
              <p:cNvGrpSpPr/>
              <p:nvPr/>
            </p:nvGrpSpPr>
            <p:grpSpPr bwMode="auto">
              <a:xfrm>
                <a:off x="6298049" y="1397569"/>
                <a:ext cx="919239" cy="712882"/>
                <a:chOff x="6191369" y="1397569"/>
                <a:chExt cx="919239" cy="712882"/>
              </a:xfrm>
            </p:grpSpPr>
            <p:sp>
              <p:nvSpPr>
                <p:cNvPr id="4100" name="矩形 4099"/>
                <p:cNvSpPr/>
                <p:nvPr/>
              </p:nvSpPr>
              <p:spPr>
                <a:xfrm>
                  <a:off x="6294533" y="1397569"/>
                  <a:ext cx="712631" cy="712882"/>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9pPr>
                </a:lstStyle>
                <a:p>
                  <a:pPr algn="ctr" eaLnBrk="1" fontAlgn="auto" hangingPunct="1">
                    <a:spcBef>
                      <a:spcPts val="0"/>
                    </a:spcBef>
                    <a:spcAft>
                      <a:spcPts val="0"/>
                    </a:spcAft>
                    <a:defRPr/>
                  </a:pPr>
                  <a:endParaRPr lang="zh-CN" altLang="en-US"/>
                </a:p>
              </p:txBody>
            </p:sp>
            <p:sp>
              <p:nvSpPr>
                <p:cNvPr id="4101" name="文本框 86"/>
                <p:cNvSpPr txBox="1">
                  <a:spLocks noChangeArrowheads="1"/>
                </p:cNvSpPr>
                <p:nvPr/>
              </p:nvSpPr>
              <p:spPr bwMode="auto">
                <a:xfrm>
                  <a:off x="6191369" y="1397569"/>
                  <a:ext cx="9192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600">
                      <a:solidFill>
                        <a:srgbClr val="044875"/>
                      </a:solidFill>
                      <a:latin typeface="Impact" panose="020B0806030902050204" pitchFamily="34" charset="0"/>
                    </a:rPr>
                    <a:t>03</a:t>
                  </a:r>
                  <a:endParaRPr lang="zh-CN" altLang="en-US" sz="3600">
                    <a:solidFill>
                      <a:srgbClr val="044875"/>
                    </a:solidFill>
                    <a:latin typeface="Impact" panose="020B0806030902050204" pitchFamily="34" charset="0"/>
                  </a:endParaRPr>
                </a:p>
              </p:txBody>
            </p:sp>
          </p:grpSp>
        </p:grpSp>
        <p:sp>
          <p:nvSpPr>
            <p:cNvPr id="127" name="Freeform 71"/>
            <p:cNvSpPr>
              <a:spLocks noEditPoints="1"/>
            </p:cNvSpPr>
            <p:nvPr/>
          </p:nvSpPr>
          <p:spPr bwMode="auto">
            <a:xfrm>
              <a:off x="1344512" y="4024381"/>
              <a:ext cx="511062" cy="541409"/>
            </a:xfrm>
            <a:custGeom>
              <a:avLst/>
              <a:gdLst>
                <a:gd name="T0" fmla="*/ 170 w 222"/>
                <a:gd name="T1" fmla="*/ 29 h 235"/>
                <a:gd name="T2" fmla="*/ 182 w 222"/>
                <a:gd name="T3" fmla="*/ 7 h 235"/>
                <a:gd name="T4" fmla="*/ 151 w 222"/>
                <a:gd name="T5" fmla="*/ 19 h 235"/>
                <a:gd name="T6" fmla="*/ 7 w 222"/>
                <a:gd name="T7" fmla="*/ 159 h 235"/>
                <a:gd name="T8" fmla="*/ 31 w 222"/>
                <a:gd name="T9" fmla="*/ 223 h 235"/>
                <a:gd name="T10" fmla="*/ 31 w 222"/>
                <a:gd name="T11" fmla="*/ 171 h 235"/>
                <a:gd name="T12" fmla="*/ 109 w 222"/>
                <a:gd name="T13" fmla="*/ 114 h 235"/>
                <a:gd name="T14" fmla="*/ 116 w 222"/>
                <a:gd name="T15" fmla="*/ 93 h 235"/>
                <a:gd name="T16" fmla="*/ 87 w 222"/>
                <a:gd name="T17" fmla="*/ 104 h 235"/>
                <a:gd name="T18" fmla="*/ 76 w 222"/>
                <a:gd name="T19" fmla="*/ 100 h 235"/>
                <a:gd name="T20" fmla="*/ 116 w 222"/>
                <a:gd name="T21" fmla="*/ 83 h 235"/>
                <a:gd name="T22" fmla="*/ 132 w 222"/>
                <a:gd name="T23" fmla="*/ 90 h 235"/>
                <a:gd name="T24" fmla="*/ 132 w 222"/>
                <a:gd name="T25" fmla="*/ 19 h 235"/>
                <a:gd name="T26" fmla="*/ 180 w 222"/>
                <a:gd name="T27" fmla="*/ 0 h 235"/>
                <a:gd name="T28" fmla="*/ 182 w 222"/>
                <a:gd name="T29" fmla="*/ 0 h 235"/>
                <a:gd name="T30" fmla="*/ 222 w 222"/>
                <a:gd name="T31" fmla="*/ 19 h 235"/>
                <a:gd name="T32" fmla="*/ 173 w 222"/>
                <a:gd name="T33" fmla="*/ 187 h 235"/>
                <a:gd name="T34" fmla="*/ 158 w 222"/>
                <a:gd name="T35" fmla="*/ 180 h 235"/>
                <a:gd name="T36" fmla="*/ 106 w 222"/>
                <a:gd name="T37" fmla="*/ 211 h 235"/>
                <a:gd name="T38" fmla="*/ 90 w 222"/>
                <a:gd name="T39" fmla="*/ 201 h 235"/>
                <a:gd name="T40" fmla="*/ 38 w 222"/>
                <a:gd name="T41" fmla="*/ 235 h 235"/>
                <a:gd name="T42" fmla="*/ 2 w 222"/>
                <a:gd name="T43" fmla="*/ 218 h 235"/>
                <a:gd name="T44" fmla="*/ 0 w 222"/>
                <a:gd name="T45" fmla="*/ 213 h 235"/>
                <a:gd name="T46" fmla="*/ 0 w 222"/>
                <a:gd name="T47" fmla="*/ 147 h 235"/>
                <a:gd name="T48" fmla="*/ 47 w 222"/>
                <a:gd name="T49" fmla="*/ 128 h 235"/>
                <a:gd name="T50" fmla="*/ 50 w 222"/>
                <a:gd name="T51" fmla="*/ 128 h 235"/>
                <a:gd name="T52" fmla="*/ 90 w 222"/>
                <a:gd name="T53" fmla="*/ 147 h 235"/>
                <a:gd name="T54" fmla="*/ 99 w 222"/>
                <a:gd name="T55" fmla="*/ 199 h 235"/>
                <a:gd name="T56" fmla="*/ 76 w 222"/>
                <a:gd name="T57" fmla="*/ 114 h 235"/>
                <a:gd name="T58" fmla="*/ 68 w 222"/>
                <a:gd name="T59" fmla="*/ 138 h 235"/>
                <a:gd name="T60" fmla="*/ 68 w 222"/>
                <a:gd name="T61" fmla="*/ 102 h 235"/>
                <a:gd name="T62" fmla="*/ 139 w 222"/>
                <a:gd name="T63" fmla="*/ 95 h 235"/>
                <a:gd name="T64" fmla="*/ 158 w 222"/>
                <a:gd name="T65" fmla="*/ 102 h 235"/>
                <a:gd name="T66" fmla="*/ 165 w 222"/>
                <a:gd name="T67" fmla="*/ 175 h 235"/>
                <a:gd name="T68" fmla="*/ 139 w 222"/>
                <a:gd name="T69" fmla="*/ 31 h 235"/>
                <a:gd name="T70" fmla="*/ 139 w 222"/>
                <a:gd name="T71" fmla="*/ 95 h 235"/>
                <a:gd name="T72" fmla="*/ 38 w 222"/>
                <a:gd name="T73" fmla="*/ 159 h 235"/>
                <a:gd name="T74" fmla="*/ 47 w 222"/>
                <a:gd name="T75" fmla="*/ 138 h 235"/>
                <a:gd name="T76" fmla="*/ 19 w 222"/>
                <a:gd name="T77" fmla="*/ 149 h 235"/>
                <a:gd name="T78" fmla="*/ 173 w 222"/>
                <a:gd name="T79" fmla="*/ 36 h 235"/>
                <a:gd name="T80" fmla="*/ 173 w 222"/>
                <a:gd name="T81" fmla="*/ 3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235">
                  <a:moveTo>
                    <a:pt x="151" y="19"/>
                  </a:moveTo>
                  <a:lnTo>
                    <a:pt x="170" y="29"/>
                  </a:lnTo>
                  <a:lnTo>
                    <a:pt x="203" y="19"/>
                  </a:lnTo>
                  <a:lnTo>
                    <a:pt x="182" y="7"/>
                  </a:lnTo>
                  <a:lnTo>
                    <a:pt x="151" y="19"/>
                  </a:lnTo>
                  <a:lnTo>
                    <a:pt x="151" y="19"/>
                  </a:lnTo>
                  <a:close/>
                  <a:moveTo>
                    <a:pt x="31" y="171"/>
                  </a:moveTo>
                  <a:lnTo>
                    <a:pt x="7" y="159"/>
                  </a:lnTo>
                  <a:lnTo>
                    <a:pt x="7" y="211"/>
                  </a:lnTo>
                  <a:lnTo>
                    <a:pt x="31" y="223"/>
                  </a:lnTo>
                  <a:lnTo>
                    <a:pt x="31" y="171"/>
                  </a:lnTo>
                  <a:lnTo>
                    <a:pt x="31" y="171"/>
                  </a:lnTo>
                  <a:close/>
                  <a:moveTo>
                    <a:pt x="87" y="104"/>
                  </a:moveTo>
                  <a:lnTo>
                    <a:pt x="109" y="114"/>
                  </a:lnTo>
                  <a:lnTo>
                    <a:pt x="137" y="102"/>
                  </a:lnTo>
                  <a:lnTo>
                    <a:pt x="116" y="93"/>
                  </a:lnTo>
                  <a:lnTo>
                    <a:pt x="87" y="104"/>
                  </a:lnTo>
                  <a:lnTo>
                    <a:pt x="87" y="104"/>
                  </a:lnTo>
                  <a:close/>
                  <a:moveTo>
                    <a:pt x="68" y="102"/>
                  </a:moveTo>
                  <a:lnTo>
                    <a:pt x="76" y="100"/>
                  </a:lnTo>
                  <a:lnTo>
                    <a:pt x="116" y="83"/>
                  </a:lnTo>
                  <a:lnTo>
                    <a:pt x="116" y="83"/>
                  </a:lnTo>
                  <a:lnTo>
                    <a:pt x="118" y="83"/>
                  </a:lnTo>
                  <a:lnTo>
                    <a:pt x="132" y="90"/>
                  </a:lnTo>
                  <a:lnTo>
                    <a:pt x="132" y="24"/>
                  </a:lnTo>
                  <a:lnTo>
                    <a:pt x="132" y="19"/>
                  </a:lnTo>
                  <a:lnTo>
                    <a:pt x="139" y="14"/>
                  </a:lnTo>
                  <a:lnTo>
                    <a:pt x="180" y="0"/>
                  </a:lnTo>
                  <a:lnTo>
                    <a:pt x="182" y="0"/>
                  </a:lnTo>
                  <a:lnTo>
                    <a:pt x="182" y="0"/>
                  </a:lnTo>
                  <a:lnTo>
                    <a:pt x="215" y="14"/>
                  </a:lnTo>
                  <a:lnTo>
                    <a:pt x="222" y="19"/>
                  </a:lnTo>
                  <a:lnTo>
                    <a:pt x="222" y="168"/>
                  </a:lnTo>
                  <a:lnTo>
                    <a:pt x="173" y="187"/>
                  </a:lnTo>
                  <a:lnTo>
                    <a:pt x="168" y="185"/>
                  </a:lnTo>
                  <a:lnTo>
                    <a:pt x="158" y="180"/>
                  </a:lnTo>
                  <a:lnTo>
                    <a:pt x="158" y="192"/>
                  </a:lnTo>
                  <a:lnTo>
                    <a:pt x="106" y="211"/>
                  </a:lnTo>
                  <a:lnTo>
                    <a:pt x="102" y="209"/>
                  </a:lnTo>
                  <a:lnTo>
                    <a:pt x="90" y="201"/>
                  </a:lnTo>
                  <a:lnTo>
                    <a:pt x="90" y="216"/>
                  </a:lnTo>
                  <a:lnTo>
                    <a:pt x="38" y="235"/>
                  </a:lnTo>
                  <a:lnTo>
                    <a:pt x="33" y="232"/>
                  </a:lnTo>
                  <a:lnTo>
                    <a:pt x="2" y="218"/>
                  </a:lnTo>
                  <a:lnTo>
                    <a:pt x="0" y="216"/>
                  </a:lnTo>
                  <a:lnTo>
                    <a:pt x="0" y="213"/>
                  </a:lnTo>
                  <a:lnTo>
                    <a:pt x="0" y="154"/>
                  </a:lnTo>
                  <a:lnTo>
                    <a:pt x="0" y="147"/>
                  </a:lnTo>
                  <a:lnTo>
                    <a:pt x="7" y="145"/>
                  </a:lnTo>
                  <a:lnTo>
                    <a:pt x="47" y="128"/>
                  </a:lnTo>
                  <a:lnTo>
                    <a:pt x="47" y="128"/>
                  </a:lnTo>
                  <a:lnTo>
                    <a:pt x="50" y="128"/>
                  </a:lnTo>
                  <a:lnTo>
                    <a:pt x="80" y="145"/>
                  </a:lnTo>
                  <a:lnTo>
                    <a:pt x="90" y="147"/>
                  </a:lnTo>
                  <a:lnTo>
                    <a:pt x="90" y="194"/>
                  </a:lnTo>
                  <a:lnTo>
                    <a:pt x="99" y="199"/>
                  </a:lnTo>
                  <a:lnTo>
                    <a:pt x="99" y="126"/>
                  </a:lnTo>
                  <a:lnTo>
                    <a:pt x="76" y="114"/>
                  </a:lnTo>
                  <a:lnTo>
                    <a:pt x="76" y="142"/>
                  </a:lnTo>
                  <a:lnTo>
                    <a:pt x="68" y="138"/>
                  </a:lnTo>
                  <a:lnTo>
                    <a:pt x="68" y="109"/>
                  </a:lnTo>
                  <a:lnTo>
                    <a:pt x="68" y="102"/>
                  </a:lnTo>
                  <a:lnTo>
                    <a:pt x="68" y="102"/>
                  </a:lnTo>
                  <a:close/>
                  <a:moveTo>
                    <a:pt x="139" y="95"/>
                  </a:moveTo>
                  <a:lnTo>
                    <a:pt x="149" y="100"/>
                  </a:lnTo>
                  <a:lnTo>
                    <a:pt x="158" y="102"/>
                  </a:lnTo>
                  <a:lnTo>
                    <a:pt x="158" y="171"/>
                  </a:lnTo>
                  <a:lnTo>
                    <a:pt x="165" y="175"/>
                  </a:lnTo>
                  <a:lnTo>
                    <a:pt x="165" y="43"/>
                  </a:lnTo>
                  <a:lnTo>
                    <a:pt x="139" y="31"/>
                  </a:lnTo>
                  <a:lnTo>
                    <a:pt x="139" y="95"/>
                  </a:lnTo>
                  <a:lnTo>
                    <a:pt x="139" y="95"/>
                  </a:lnTo>
                  <a:close/>
                  <a:moveTo>
                    <a:pt x="19" y="149"/>
                  </a:moveTo>
                  <a:lnTo>
                    <a:pt x="38" y="159"/>
                  </a:lnTo>
                  <a:lnTo>
                    <a:pt x="71" y="147"/>
                  </a:lnTo>
                  <a:lnTo>
                    <a:pt x="47" y="138"/>
                  </a:lnTo>
                  <a:lnTo>
                    <a:pt x="19" y="149"/>
                  </a:lnTo>
                  <a:lnTo>
                    <a:pt x="19" y="149"/>
                  </a:lnTo>
                  <a:close/>
                  <a:moveTo>
                    <a:pt x="173" y="38"/>
                  </a:moveTo>
                  <a:lnTo>
                    <a:pt x="173" y="36"/>
                  </a:lnTo>
                  <a:lnTo>
                    <a:pt x="173" y="38"/>
                  </a:lnTo>
                  <a:lnTo>
                    <a:pt x="173" y="38"/>
                  </a:lnTo>
                  <a:lnTo>
                    <a:pt x="173" y="38"/>
                  </a:lnTo>
                  <a:close/>
                </a:path>
              </a:pathLst>
            </a:custGeom>
            <a:solidFill>
              <a:schemeClr val="bg2">
                <a:lumMod val="25000"/>
              </a:schemeClr>
            </a:solidFill>
            <a:ln>
              <a:noFill/>
            </a:ln>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endParaRPr lang="zh-CN" altLang="en-US">
                <a:solidFill>
                  <a:prstClr val="black"/>
                </a:solidFill>
                <a:latin typeface="+mn-lt"/>
                <a:ea typeface="+mn-ea"/>
              </a:endParaRPr>
            </a:p>
          </p:txBody>
        </p:sp>
      </p:grpSp>
      <p:grpSp>
        <p:nvGrpSpPr>
          <p:cNvPr id="84" name="组合 83"/>
          <p:cNvGrpSpPr/>
          <p:nvPr/>
        </p:nvGrpSpPr>
        <p:grpSpPr bwMode="auto">
          <a:xfrm>
            <a:off x="580061" y="4434522"/>
            <a:ext cx="4843462" cy="712788"/>
            <a:chOff x="6535248" y="4281002"/>
            <a:chExt cx="4842391" cy="712882"/>
          </a:xfrm>
        </p:grpSpPr>
        <p:grpSp>
          <p:nvGrpSpPr>
            <p:cNvPr id="115" name="组合 114"/>
            <p:cNvGrpSpPr/>
            <p:nvPr/>
          </p:nvGrpSpPr>
          <p:grpSpPr bwMode="auto">
            <a:xfrm>
              <a:off x="6535248" y="4281002"/>
              <a:ext cx="4842391" cy="712882"/>
              <a:chOff x="6298049" y="1397569"/>
              <a:chExt cx="4842391" cy="712882"/>
            </a:xfrm>
          </p:grpSpPr>
          <p:sp>
            <p:nvSpPr>
              <p:cNvPr id="117" name="文本框 126"/>
              <p:cNvSpPr txBox="1">
                <a:spLocks noChangeArrowheads="1"/>
              </p:cNvSpPr>
              <p:nvPr/>
            </p:nvSpPr>
            <p:spPr bwMode="auto">
              <a:xfrm>
                <a:off x="8200260" y="1506484"/>
                <a:ext cx="2840404" cy="52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dirty="0">
                    <a:solidFill>
                      <a:srgbClr val="044875"/>
                    </a:solidFill>
                    <a:latin typeface="微软雅黑" panose="020B0503020204020204" pitchFamily="34" charset="-122"/>
                    <a:ea typeface="微软雅黑" panose="020B0503020204020204" pitchFamily="34" charset="-122"/>
                  </a:rPr>
                  <a:t>创新与展望</a:t>
                </a:r>
              </a:p>
            </p:txBody>
          </p:sp>
          <p:sp>
            <p:nvSpPr>
              <p:cNvPr id="118" name="矩形 117"/>
              <p:cNvSpPr/>
              <p:nvPr/>
            </p:nvSpPr>
            <p:spPr>
              <a:xfrm>
                <a:off x="7180504" y="1397569"/>
                <a:ext cx="3959936" cy="712882"/>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9pPr>
              </a:lstStyle>
              <a:p>
                <a:pPr algn="ctr" eaLnBrk="1" fontAlgn="auto" hangingPunct="1">
                  <a:spcBef>
                    <a:spcPts val="0"/>
                  </a:spcBef>
                  <a:spcAft>
                    <a:spcPts val="0"/>
                  </a:spcAft>
                  <a:defRPr/>
                </a:pPr>
                <a:endParaRPr lang="zh-CN" altLang="en-US"/>
              </a:p>
            </p:txBody>
          </p:sp>
          <p:cxnSp>
            <p:nvCxnSpPr>
              <p:cNvPr id="119" name="直接连接符 118"/>
              <p:cNvCxnSpPr/>
              <p:nvPr/>
            </p:nvCxnSpPr>
            <p:spPr>
              <a:xfrm flipH="1">
                <a:off x="8045500" y="1397569"/>
                <a:ext cx="12697" cy="712882"/>
              </a:xfrm>
              <a:prstGeom prst="line">
                <a:avLst/>
              </a:prstGeom>
              <a:ln w="25400">
                <a:solidFill>
                  <a:srgbClr val="044875"/>
                </a:solidFill>
                <a:prstDash val="dash"/>
              </a:ln>
            </p:spPr>
            <p:style>
              <a:lnRef idx="1">
                <a:schemeClr val="accent1"/>
              </a:lnRef>
              <a:fillRef idx="0">
                <a:schemeClr val="accent1"/>
              </a:fillRef>
              <a:effectRef idx="0">
                <a:schemeClr val="accent1"/>
              </a:effectRef>
              <a:fontRef idx="minor">
                <a:schemeClr val="tx1"/>
              </a:fontRef>
            </p:style>
          </p:cxnSp>
          <p:grpSp>
            <p:nvGrpSpPr>
              <p:cNvPr id="120" name="组合 119"/>
              <p:cNvGrpSpPr/>
              <p:nvPr/>
            </p:nvGrpSpPr>
            <p:grpSpPr bwMode="auto">
              <a:xfrm>
                <a:off x="6298049" y="1397569"/>
                <a:ext cx="919239" cy="712882"/>
                <a:chOff x="6191369" y="1397569"/>
                <a:chExt cx="919239" cy="712882"/>
              </a:xfrm>
            </p:grpSpPr>
            <p:sp>
              <p:nvSpPr>
                <p:cNvPr id="123" name="矩形 122"/>
                <p:cNvSpPr/>
                <p:nvPr/>
              </p:nvSpPr>
              <p:spPr>
                <a:xfrm>
                  <a:off x="6294533" y="1397569"/>
                  <a:ext cx="712631" cy="712882"/>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9pPr>
                </a:lstStyle>
                <a:p>
                  <a:pPr algn="ctr" eaLnBrk="1" fontAlgn="auto" hangingPunct="1">
                    <a:spcBef>
                      <a:spcPts val="0"/>
                    </a:spcBef>
                    <a:spcAft>
                      <a:spcPts val="0"/>
                    </a:spcAft>
                    <a:defRPr/>
                  </a:pPr>
                  <a:endParaRPr lang="zh-CN" altLang="en-US"/>
                </a:p>
              </p:txBody>
            </p:sp>
            <p:sp>
              <p:nvSpPr>
                <p:cNvPr id="125" name="文本框 131"/>
                <p:cNvSpPr txBox="1">
                  <a:spLocks noChangeArrowheads="1"/>
                </p:cNvSpPr>
                <p:nvPr/>
              </p:nvSpPr>
              <p:spPr bwMode="auto">
                <a:xfrm>
                  <a:off x="6191369" y="1397569"/>
                  <a:ext cx="9192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600">
                      <a:solidFill>
                        <a:srgbClr val="044875"/>
                      </a:solidFill>
                      <a:latin typeface="Impact" panose="020B0806030902050204" pitchFamily="34" charset="0"/>
                    </a:rPr>
                    <a:t>05</a:t>
                  </a:r>
                  <a:endParaRPr lang="zh-CN" altLang="en-US" sz="3600">
                    <a:solidFill>
                      <a:srgbClr val="044875"/>
                    </a:solidFill>
                    <a:latin typeface="Impact" panose="020B0806030902050204" pitchFamily="34" charset="0"/>
                  </a:endParaRPr>
                </a:p>
              </p:txBody>
            </p:sp>
          </p:grpSp>
        </p:grpSp>
        <p:sp>
          <p:nvSpPr>
            <p:cNvPr id="116" name="Freeform 306"/>
            <p:cNvSpPr>
              <a:spLocks noEditPoints="1"/>
            </p:cNvSpPr>
            <p:nvPr/>
          </p:nvSpPr>
          <p:spPr bwMode="auto">
            <a:xfrm>
              <a:off x="7601812" y="4390554"/>
              <a:ext cx="539631" cy="536646"/>
            </a:xfrm>
            <a:custGeom>
              <a:avLst/>
              <a:gdLst>
                <a:gd name="T0" fmla="*/ 60 w 99"/>
                <a:gd name="T1" fmla="*/ 9 h 99"/>
                <a:gd name="T2" fmla="*/ 81 w 99"/>
                <a:gd name="T3" fmla="*/ 10 h 99"/>
                <a:gd name="T4" fmla="*/ 79 w 99"/>
                <a:gd name="T5" fmla="*/ 20 h 99"/>
                <a:gd name="T6" fmla="*/ 96 w 99"/>
                <a:gd name="T7" fmla="*/ 31 h 99"/>
                <a:gd name="T8" fmla="*/ 90 w 99"/>
                <a:gd name="T9" fmla="*/ 38 h 99"/>
                <a:gd name="T10" fmla="*/ 99 w 99"/>
                <a:gd name="T11" fmla="*/ 57 h 99"/>
                <a:gd name="T12" fmla="*/ 90 w 99"/>
                <a:gd name="T13" fmla="*/ 60 h 99"/>
                <a:gd name="T14" fmla="*/ 89 w 99"/>
                <a:gd name="T15" fmla="*/ 81 h 99"/>
                <a:gd name="T16" fmla="*/ 80 w 99"/>
                <a:gd name="T17" fmla="*/ 79 h 99"/>
                <a:gd name="T18" fmla="*/ 68 w 99"/>
                <a:gd name="T19" fmla="*/ 97 h 99"/>
                <a:gd name="T20" fmla="*/ 61 w 99"/>
                <a:gd name="T21" fmla="*/ 90 h 99"/>
                <a:gd name="T22" fmla="*/ 42 w 99"/>
                <a:gd name="T23" fmla="*/ 99 h 99"/>
                <a:gd name="T24" fmla="*/ 39 w 99"/>
                <a:gd name="T25" fmla="*/ 91 h 99"/>
                <a:gd name="T26" fmla="*/ 18 w 99"/>
                <a:gd name="T27" fmla="*/ 89 h 99"/>
                <a:gd name="T28" fmla="*/ 20 w 99"/>
                <a:gd name="T29" fmla="*/ 80 h 99"/>
                <a:gd name="T30" fmla="*/ 3 w 99"/>
                <a:gd name="T31" fmla="*/ 68 h 99"/>
                <a:gd name="T32" fmla="*/ 9 w 99"/>
                <a:gd name="T33" fmla="*/ 61 h 99"/>
                <a:gd name="T34" fmla="*/ 0 w 99"/>
                <a:gd name="T35" fmla="*/ 42 h 99"/>
                <a:gd name="T36" fmla="*/ 9 w 99"/>
                <a:gd name="T37" fmla="*/ 39 h 99"/>
                <a:gd name="T38" fmla="*/ 10 w 99"/>
                <a:gd name="T39" fmla="*/ 18 h 99"/>
                <a:gd name="T40" fmla="*/ 19 w 99"/>
                <a:gd name="T41" fmla="*/ 20 h 99"/>
                <a:gd name="T42" fmla="*/ 31 w 99"/>
                <a:gd name="T43" fmla="*/ 3 h 99"/>
                <a:gd name="T44" fmla="*/ 38 w 99"/>
                <a:gd name="T45" fmla="*/ 9 h 99"/>
                <a:gd name="T46" fmla="*/ 57 w 99"/>
                <a:gd name="T47" fmla="*/ 0 h 99"/>
                <a:gd name="T48" fmla="*/ 36 w 99"/>
                <a:gd name="T49" fmla="*/ 58 h 99"/>
                <a:gd name="T50" fmla="*/ 45 w 99"/>
                <a:gd name="T51" fmla="*/ 47 h 99"/>
                <a:gd name="T52" fmla="*/ 58 w 99"/>
                <a:gd name="T53" fmla="*/ 55 h 99"/>
                <a:gd name="T54" fmla="*/ 64 w 99"/>
                <a:gd name="T55" fmla="*/ 56 h 99"/>
                <a:gd name="T56" fmla="*/ 54 w 99"/>
                <a:gd name="T57" fmla="*/ 54 h 99"/>
                <a:gd name="T58" fmla="*/ 58 w 99"/>
                <a:gd name="T59" fmla="*/ 69 h 99"/>
                <a:gd name="T60" fmla="*/ 71 w 99"/>
                <a:gd name="T61" fmla="*/ 71 h 99"/>
                <a:gd name="T62" fmla="*/ 71 w 99"/>
                <a:gd name="T63" fmla="*/ 28 h 99"/>
                <a:gd name="T64" fmla="*/ 28 w 99"/>
                <a:gd name="T65" fmla="*/ 28 h 99"/>
                <a:gd name="T66" fmla="*/ 28 w 99"/>
                <a:gd name="T67" fmla="*/ 71 h 99"/>
                <a:gd name="T68" fmla="*/ 55 w 99"/>
                <a:gd name="T69" fmla="*/ 79 h 99"/>
                <a:gd name="T70" fmla="*/ 48 w 99"/>
                <a:gd name="T71" fmla="*/ 66 h 99"/>
                <a:gd name="T72" fmla="*/ 35 w 99"/>
                <a:gd name="T73" fmla="*/ 75 h 99"/>
                <a:gd name="T74" fmla="*/ 42 w 99"/>
                <a:gd name="T75" fmla="*/ 71 h 99"/>
                <a:gd name="T76" fmla="*/ 45 w 99"/>
                <a:gd name="T77" fmla="*/ 52 h 99"/>
                <a:gd name="T78" fmla="*/ 38 w 99"/>
                <a:gd name="T79" fmla="*/ 59 h 99"/>
                <a:gd name="T80" fmla="*/ 51 w 99"/>
                <a:gd name="T81" fmla="*/ 37 h 99"/>
                <a:gd name="T82" fmla="*/ 51 w 99"/>
                <a:gd name="T83" fmla="*/ 46 h 99"/>
                <a:gd name="T84" fmla="*/ 51 w 99"/>
                <a:gd name="T85" fmla="*/ 3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 h="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chemeClr val="bg2">
                <a:lumMod val="25000"/>
              </a:schemeClr>
            </a:solidFill>
            <a:ln>
              <a:noFill/>
            </a:ln>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endParaRPr lang="zh-CN" altLang="en-US">
                <a:solidFill>
                  <a:prstClr val="black"/>
                </a:solidFill>
                <a:latin typeface="+mn-lt"/>
                <a:ea typeface="+mn-ea"/>
              </a:endParaRPr>
            </a:p>
          </p:txBody>
        </p:sp>
      </p:grpSp>
      <p:grpSp>
        <p:nvGrpSpPr>
          <p:cNvPr id="85" name="组合 84"/>
          <p:cNvGrpSpPr/>
          <p:nvPr/>
        </p:nvGrpSpPr>
        <p:grpSpPr bwMode="auto">
          <a:xfrm>
            <a:off x="6768480" y="2173922"/>
            <a:ext cx="4843461" cy="712788"/>
            <a:chOff x="309691" y="2998271"/>
            <a:chExt cx="4842391" cy="712882"/>
          </a:xfrm>
        </p:grpSpPr>
        <p:grpSp>
          <p:nvGrpSpPr>
            <p:cNvPr id="107" name="组合 106"/>
            <p:cNvGrpSpPr/>
            <p:nvPr/>
          </p:nvGrpSpPr>
          <p:grpSpPr bwMode="auto">
            <a:xfrm>
              <a:off x="309691" y="2998271"/>
              <a:ext cx="4842391" cy="712882"/>
              <a:chOff x="6298049" y="1397569"/>
              <a:chExt cx="4842391" cy="712882"/>
            </a:xfrm>
          </p:grpSpPr>
          <p:sp>
            <p:nvSpPr>
              <p:cNvPr id="109" name="文本框 73"/>
              <p:cNvSpPr txBox="1">
                <a:spLocks noChangeArrowheads="1"/>
              </p:cNvSpPr>
              <p:nvPr/>
            </p:nvSpPr>
            <p:spPr bwMode="auto">
              <a:xfrm>
                <a:off x="8149429" y="1487432"/>
                <a:ext cx="2840404" cy="52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dirty="0">
                    <a:solidFill>
                      <a:srgbClr val="044875"/>
                    </a:solidFill>
                    <a:latin typeface="微软雅黑" panose="020B0503020204020204" pitchFamily="34" charset="-122"/>
                    <a:ea typeface="微软雅黑" panose="020B0503020204020204" pitchFamily="34" charset="-122"/>
                  </a:rPr>
                  <a:t>标本与技术路线</a:t>
                </a:r>
              </a:p>
            </p:txBody>
          </p:sp>
          <p:sp>
            <p:nvSpPr>
              <p:cNvPr id="110" name="矩形 109"/>
              <p:cNvSpPr/>
              <p:nvPr/>
            </p:nvSpPr>
            <p:spPr>
              <a:xfrm>
                <a:off x="7180504" y="1397569"/>
                <a:ext cx="3959936" cy="712882"/>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9pPr>
              </a:lstStyle>
              <a:p>
                <a:pPr algn="ctr" eaLnBrk="1" fontAlgn="auto" hangingPunct="1">
                  <a:spcBef>
                    <a:spcPts val="0"/>
                  </a:spcBef>
                  <a:spcAft>
                    <a:spcPts val="0"/>
                  </a:spcAft>
                  <a:defRPr/>
                </a:pPr>
                <a:endParaRPr lang="zh-CN" altLang="en-US"/>
              </a:p>
            </p:txBody>
          </p:sp>
          <p:cxnSp>
            <p:nvCxnSpPr>
              <p:cNvPr id="111" name="直接连接符 110"/>
              <p:cNvCxnSpPr/>
              <p:nvPr/>
            </p:nvCxnSpPr>
            <p:spPr>
              <a:xfrm flipH="1">
                <a:off x="8045500" y="1397569"/>
                <a:ext cx="12697" cy="712882"/>
              </a:xfrm>
              <a:prstGeom prst="line">
                <a:avLst/>
              </a:prstGeom>
              <a:ln w="25400">
                <a:solidFill>
                  <a:srgbClr val="044875"/>
                </a:solidFill>
                <a:prstDash val="dash"/>
              </a:ln>
            </p:spPr>
            <p:style>
              <a:lnRef idx="1">
                <a:schemeClr val="accent1"/>
              </a:lnRef>
              <a:fillRef idx="0">
                <a:schemeClr val="accent1"/>
              </a:fillRef>
              <a:effectRef idx="0">
                <a:schemeClr val="accent1"/>
              </a:effectRef>
              <a:fontRef idx="minor">
                <a:schemeClr val="tx1"/>
              </a:fontRef>
            </p:style>
          </p:cxnSp>
          <p:grpSp>
            <p:nvGrpSpPr>
              <p:cNvPr id="112" name="组合 111"/>
              <p:cNvGrpSpPr/>
              <p:nvPr/>
            </p:nvGrpSpPr>
            <p:grpSpPr bwMode="auto">
              <a:xfrm>
                <a:off x="6298049" y="1397569"/>
                <a:ext cx="919239" cy="712882"/>
                <a:chOff x="6191369" y="1397569"/>
                <a:chExt cx="919239" cy="712882"/>
              </a:xfrm>
            </p:grpSpPr>
            <p:sp>
              <p:nvSpPr>
                <p:cNvPr id="113" name="矩形 112"/>
                <p:cNvSpPr/>
                <p:nvPr/>
              </p:nvSpPr>
              <p:spPr>
                <a:xfrm>
                  <a:off x="6294533" y="1397569"/>
                  <a:ext cx="712631" cy="712882"/>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9pPr>
                </a:lstStyle>
                <a:p>
                  <a:pPr algn="ctr" eaLnBrk="1" fontAlgn="auto" hangingPunct="1">
                    <a:spcBef>
                      <a:spcPts val="0"/>
                    </a:spcBef>
                    <a:spcAft>
                      <a:spcPts val="0"/>
                    </a:spcAft>
                    <a:defRPr/>
                  </a:pPr>
                  <a:endParaRPr lang="zh-CN" altLang="en-US"/>
                </a:p>
              </p:txBody>
            </p:sp>
            <p:sp>
              <p:nvSpPr>
                <p:cNvPr id="114" name="文本框 78"/>
                <p:cNvSpPr txBox="1">
                  <a:spLocks noChangeArrowheads="1"/>
                </p:cNvSpPr>
                <p:nvPr/>
              </p:nvSpPr>
              <p:spPr bwMode="auto">
                <a:xfrm>
                  <a:off x="6191369" y="1397569"/>
                  <a:ext cx="9192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600">
                      <a:solidFill>
                        <a:srgbClr val="044875"/>
                      </a:solidFill>
                      <a:latin typeface="Impact" panose="020B0806030902050204" pitchFamily="34" charset="0"/>
                    </a:rPr>
                    <a:t>02</a:t>
                  </a:r>
                  <a:endParaRPr lang="zh-CN" altLang="en-US" sz="3600">
                    <a:solidFill>
                      <a:srgbClr val="044875"/>
                    </a:solidFill>
                    <a:latin typeface="Impact" panose="020B0806030902050204" pitchFamily="34" charset="0"/>
                  </a:endParaRPr>
                </a:p>
              </p:txBody>
            </p:sp>
          </p:grpSp>
        </p:grpSp>
        <p:sp>
          <p:nvSpPr>
            <p:cNvPr id="108" name="Freeform 30"/>
            <p:cNvSpPr>
              <a:spLocks noEditPoints="1"/>
            </p:cNvSpPr>
            <p:nvPr/>
          </p:nvSpPr>
          <p:spPr bwMode="auto">
            <a:xfrm>
              <a:off x="1401649" y="3137989"/>
              <a:ext cx="401548" cy="528708"/>
            </a:xfrm>
            <a:custGeom>
              <a:avLst/>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chemeClr val="bg2">
                <a:lumMod val="25000"/>
              </a:schemeClr>
            </a:solidFill>
            <a:ln>
              <a:noFill/>
            </a:ln>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endParaRPr lang="zh-CN" altLang="en-US">
                <a:solidFill>
                  <a:prstClr val="black"/>
                </a:solidFill>
                <a:latin typeface="+mn-lt"/>
                <a:ea typeface="+mn-ea"/>
              </a:endParaRPr>
            </a:p>
          </p:txBody>
        </p:sp>
      </p:grpSp>
      <p:grpSp>
        <p:nvGrpSpPr>
          <p:cNvPr id="86" name="组合 85"/>
          <p:cNvGrpSpPr/>
          <p:nvPr/>
        </p:nvGrpSpPr>
        <p:grpSpPr bwMode="auto">
          <a:xfrm>
            <a:off x="6768480" y="3304222"/>
            <a:ext cx="4843462" cy="712788"/>
            <a:chOff x="6535248" y="3340628"/>
            <a:chExt cx="4842391" cy="712882"/>
          </a:xfrm>
        </p:grpSpPr>
        <p:grpSp>
          <p:nvGrpSpPr>
            <p:cNvPr id="99" name="组合 98"/>
            <p:cNvGrpSpPr/>
            <p:nvPr/>
          </p:nvGrpSpPr>
          <p:grpSpPr bwMode="auto">
            <a:xfrm>
              <a:off x="6535248" y="3340628"/>
              <a:ext cx="4842391" cy="712882"/>
              <a:chOff x="6298049" y="1397569"/>
              <a:chExt cx="4842391" cy="712882"/>
            </a:xfrm>
          </p:grpSpPr>
          <p:sp>
            <p:nvSpPr>
              <p:cNvPr id="101" name="文本框 133"/>
              <p:cNvSpPr txBox="1">
                <a:spLocks noChangeArrowheads="1"/>
              </p:cNvSpPr>
              <p:nvPr/>
            </p:nvSpPr>
            <p:spPr bwMode="auto">
              <a:xfrm>
                <a:off x="8028810" y="1506484"/>
                <a:ext cx="28404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dirty="0">
                    <a:solidFill>
                      <a:srgbClr val="044875"/>
                    </a:solidFill>
                    <a:latin typeface="微软雅黑" panose="020B0503020204020204" pitchFamily="34" charset="-122"/>
                    <a:ea typeface="微软雅黑" panose="020B0503020204020204" pitchFamily="34" charset="-122"/>
                  </a:rPr>
                  <a:t>研究结论</a:t>
                </a:r>
              </a:p>
            </p:txBody>
          </p:sp>
          <p:sp>
            <p:nvSpPr>
              <p:cNvPr id="102" name="矩形 101"/>
              <p:cNvSpPr/>
              <p:nvPr/>
            </p:nvSpPr>
            <p:spPr>
              <a:xfrm>
                <a:off x="7180504" y="1397569"/>
                <a:ext cx="3959936" cy="712882"/>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9pPr>
              </a:lstStyle>
              <a:p>
                <a:pPr algn="ctr" eaLnBrk="1" fontAlgn="auto" hangingPunct="1">
                  <a:spcBef>
                    <a:spcPts val="0"/>
                  </a:spcBef>
                  <a:spcAft>
                    <a:spcPts val="0"/>
                  </a:spcAft>
                  <a:defRPr/>
                </a:pPr>
                <a:endParaRPr lang="zh-CN" altLang="en-US"/>
              </a:p>
            </p:txBody>
          </p:sp>
          <p:cxnSp>
            <p:nvCxnSpPr>
              <p:cNvPr id="103" name="直接连接符 102"/>
              <p:cNvCxnSpPr/>
              <p:nvPr/>
            </p:nvCxnSpPr>
            <p:spPr>
              <a:xfrm flipH="1">
                <a:off x="8045500" y="1397569"/>
                <a:ext cx="12697" cy="712882"/>
              </a:xfrm>
              <a:prstGeom prst="line">
                <a:avLst/>
              </a:prstGeom>
              <a:ln w="25400">
                <a:solidFill>
                  <a:srgbClr val="044875"/>
                </a:solidFill>
                <a:prstDash val="dash"/>
              </a:ln>
            </p:spPr>
            <p:style>
              <a:lnRef idx="1">
                <a:schemeClr val="accent1"/>
              </a:lnRef>
              <a:fillRef idx="0">
                <a:schemeClr val="accent1"/>
              </a:fillRef>
              <a:effectRef idx="0">
                <a:schemeClr val="accent1"/>
              </a:effectRef>
              <a:fontRef idx="minor">
                <a:schemeClr val="tx1"/>
              </a:fontRef>
            </p:style>
          </p:cxnSp>
          <p:grpSp>
            <p:nvGrpSpPr>
              <p:cNvPr id="104" name="组合 103"/>
              <p:cNvGrpSpPr/>
              <p:nvPr/>
            </p:nvGrpSpPr>
            <p:grpSpPr bwMode="auto">
              <a:xfrm>
                <a:off x="6298049" y="1397569"/>
                <a:ext cx="919239" cy="712882"/>
                <a:chOff x="6191369" y="1397569"/>
                <a:chExt cx="919239" cy="712882"/>
              </a:xfrm>
            </p:grpSpPr>
            <p:sp>
              <p:nvSpPr>
                <p:cNvPr id="105" name="矩形 104"/>
                <p:cNvSpPr/>
                <p:nvPr/>
              </p:nvSpPr>
              <p:spPr>
                <a:xfrm>
                  <a:off x="6294533" y="1397569"/>
                  <a:ext cx="712631" cy="712882"/>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9pPr>
                </a:lstStyle>
                <a:p>
                  <a:pPr algn="ctr" eaLnBrk="1" fontAlgn="auto" hangingPunct="1">
                    <a:spcBef>
                      <a:spcPts val="0"/>
                    </a:spcBef>
                    <a:spcAft>
                      <a:spcPts val="0"/>
                    </a:spcAft>
                    <a:defRPr/>
                  </a:pPr>
                  <a:endParaRPr lang="zh-CN" altLang="en-US"/>
                </a:p>
              </p:txBody>
            </p:sp>
            <p:sp>
              <p:nvSpPr>
                <p:cNvPr id="106" name="文本框 138"/>
                <p:cNvSpPr txBox="1">
                  <a:spLocks noChangeArrowheads="1"/>
                </p:cNvSpPr>
                <p:nvPr/>
              </p:nvSpPr>
              <p:spPr bwMode="auto">
                <a:xfrm>
                  <a:off x="6191369" y="1397569"/>
                  <a:ext cx="9192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600">
                      <a:solidFill>
                        <a:srgbClr val="044875"/>
                      </a:solidFill>
                      <a:latin typeface="Impact" panose="020B0806030902050204" pitchFamily="34" charset="0"/>
                    </a:rPr>
                    <a:t>04</a:t>
                  </a:r>
                  <a:endParaRPr lang="zh-CN" altLang="en-US" sz="3600">
                    <a:solidFill>
                      <a:srgbClr val="044875"/>
                    </a:solidFill>
                    <a:latin typeface="Impact" panose="020B0806030902050204" pitchFamily="34" charset="0"/>
                  </a:endParaRPr>
                </a:p>
              </p:txBody>
            </p:sp>
          </p:grpSp>
        </p:grpSp>
        <p:sp>
          <p:nvSpPr>
            <p:cNvPr id="100" name="Freeform 59"/>
            <p:cNvSpPr>
              <a:spLocks noEditPoints="1"/>
            </p:cNvSpPr>
            <p:nvPr/>
          </p:nvSpPr>
          <p:spPr bwMode="auto">
            <a:xfrm>
              <a:off x="7538326" y="3469233"/>
              <a:ext cx="606291" cy="457260"/>
            </a:xfrm>
            <a:custGeom>
              <a:avLst/>
              <a:gdLst>
                <a:gd name="T0" fmla="*/ 17 w 111"/>
                <a:gd name="T1" fmla="*/ 2 h 84"/>
                <a:gd name="T2" fmla="*/ 29 w 111"/>
                <a:gd name="T3" fmla="*/ 4 h 84"/>
                <a:gd name="T4" fmla="*/ 20 w 111"/>
                <a:gd name="T5" fmla="*/ 51 h 84"/>
                <a:gd name="T6" fmla="*/ 5 w 111"/>
                <a:gd name="T7" fmla="*/ 48 h 84"/>
                <a:gd name="T8" fmla="*/ 17 w 111"/>
                <a:gd name="T9" fmla="*/ 2 h 84"/>
                <a:gd name="T10" fmla="*/ 20 w 111"/>
                <a:gd name="T11" fmla="*/ 68 h 84"/>
                <a:gd name="T12" fmla="*/ 17 w 111"/>
                <a:gd name="T13" fmla="*/ 76 h 84"/>
                <a:gd name="T14" fmla="*/ 107 w 111"/>
                <a:gd name="T15" fmla="*/ 76 h 84"/>
                <a:gd name="T16" fmla="*/ 111 w 111"/>
                <a:gd name="T17" fmla="*/ 76 h 84"/>
                <a:gd name="T18" fmla="*/ 111 w 111"/>
                <a:gd name="T19" fmla="*/ 72 h 84"/>
                <a:gd name="T20" fmla="*/ 111 w 111"/>
                <a:gd name="T21" fmla="*/ 27 h 84"/>
                <a:gd name="T22" fmla="*/ 111 w 111"/>
                <a:gd name="T23" fmla="*/ 26 h 84"/>
                <a:gd name="T24" fmla="*/ 110 w 111"/>
                <a:gd name="T25" fmla="*/ 24 h 84"/>
                <a:gd name="T26" fmla="*/ 96 w 111"/>
                <a:gd name="T27" fmla="*/ 11 h 84"/>
                <a:gd name="T28" fmla="*/ 95 w 111"/>
                <a:gd name="T29" fmla="*/ 10 h 84"/>
                <a:gd name="T30" fmla="*/ 93 w 111"/>
                <a:gd name="T31" fmla="*/ 10 h 84"/>
                <a:gd name="T32" fmla="*/ 33 w 111"/>
                <a:gd name="T33" fmla="*/ 10 h 84"/>
                <a:gd name="T34" fmla="*/ 33 w 111"/>
                <a:gd name="T35" fmla="*/ 17 h 84"/>
                <a:gd name="T36" fmla="*/ 89 w 111"/>
                <a:gd name="T37" fmla="*/ 17 h 84"/>
                <a:gd name="T38" fmla="*/ 88 w 111"/>
                <a:gd name="T39" fmla="*/ 29 h 84"/>
                <a:gd name="T40" fmla="*/ 88 w 111"/>
                <a:gd name="T41" fmla="*/ 31 h 84"/>
                <a:gd name="T42" fmla="*/ 90 w 111"/>
                <a:gd name="T43" fmla="*/ 31 h 84"/>
                <a:gd name="T44" fmla="*/ 104 w 111"/>
                <a:gd name="T45" fmla="*/ 31 h 84"/>
                <a:gd name="T46" fmla="*/ 104 w 111"/>
                <a:gd name="T47" fmla="*/ 68 h 84"/>
                <a:gd name="T48" fmla="*/ 20 w 111"/>
                <a:gd name="T49" fmla="*/ 68 h 84"/>
                <a:gd name="T50" fmla="*/ 102 w 111"/>
                <a:gd name="T51" fmla="*/ 27 h 84"/>
                <a:gd name="T52" fmla="*/ 92 w 111"/>
                <a:gd name="T53" fmla="*/ 27 h 84"/>
                <a:gd name="T54" fmla="*/ 93 w 111"/>
                <a:gd name="T55" fmla="*/ 19 h 84"/>
                <a:gd name="T56" fmla="*/ 102 w 111"/>
                <a:gd name="T57" fmla="*/ 27 h 84"/>
                <a:gd name="T58" fmla="*/ 34 w 111"/>
                <a:gd name="T59" fmla="*/ 45 h 84"/>
                <a:gd name="T60" fmla="*/ 79 w 111"/>
                <a:gd name="T61" fmla="*/ 45 h 84"/>
                <a:gd name="T62" fmla="*/ 79 w 111"/>
                <a:gd name="T63" fmla="*/ 48 h 84"/>
                <a:gd name="T64" fmla="*/ 34 w 111"/>
                <a:gd name="T65" fmla="*/ 48 h 84"/>
                <a:gd name="T66" fmla="*/ 34 w 111"/>
                <a:gd name="T67" fmla="*/ 45 h 84"/>
                <a:gd name="T68" fmla="*/ 34 w 111"/>
                <a:gd name="T69" fmla="*/ 34 h 84"/>
                <a:gd name="T70" fmla="*/ 75 w 111"/>
                <a:gd name="T71" fmla="*/ 34 h 84"/>
                <a:gd name="T72" fmla="*/ 75 w 111"/>
                <a:gd name="T73" fmla="*/ 37 h 84"/>
                <a:gd name="T74" fmla="*/ 34 w 111"/>
                <a:gd name="T75" fmla="*/ 37 h 84"/>
                <a:gd name="T76" fmla="*/ 34 w 111"/>
                <a:gd name="T77" fmla="*/ 34 h 84"/>
                <a:gd name="T78" fmla="*/ 34 w 111"/>
                <a:gd name="T79" fmla="*/ 23 h 84"/>
                <a:gd name="T80" fmla="*/ 75 w 111"/>
                <a:gd name="T81" fmla="*/ 23 h 84"/>
                <a:gd name="T82" fmla="*/ 75 w 111"/>
                <a:gd name="T83" fmla="*/ 26 h 84"/>
                <a:gd name="T84" fmla="*/ 34 w 111"/>
                <a:gd name="T85" fmla="*/ 26 h 84"/>
                <a:gd name="T86" fmla="*/ 34 w 111"/>
                <a:gd name="T87" fmla="*/ 23 h 84"/>
                <a:gd name="T88" fmla="*/ 4 w 111"/>
                <a:gd name="T89" fmla="*/ 70 h 84"/>
                <a:gd name="T90" fmla="*/ 10 w 111"/>
                <a:gd name="T91" fmla="*/ 72 h 84"/>
                <a:gd name="T92" fmla="*/ 10 w 111"/>
                <a:gd name="T93" fmla="*/ 79 h 84"/>
                <a:gd name="T94" fmla="*/ 5 w 111"/>
                <a:gd name="T95" fmla="*/ 84 h 84"/>
                <a:gd name="T96" fmla="*/ 2 w 111"/>
                <a:gd name="T97" fmla="*/ 83 h 84"/>
                <a:gd name="T98" fmla="*/ 0 w 111"/>
                <a:gd name="T99" fmla="*/ 76 h 84"/>
                <a:gd name="T100" fmla="*/ 4 w 111"/>
                <a:gd name="T101" fmla="*/ 70 h 84"/>
                <a:gd name="T102" fmla="*/ 4 w 111"/>
                <a:gd name="T103" fmla="*/ 51 h 84"/>
                <a:gd name="T104" fmla="*/ 2 w 111"/>
                <a:gd name="T105" fmla="*/ 68 h 84"/>
                <a:gd name="T106" fmla="*/ 13 w 111"/>
                <a:gd name="T107" fmla="*/ 71 h 84"/>
                <a:gd name="T108" fmla="*/ 18 w 111"/>
                <a:gd name="T109" fmla="*/ 54 h 84"/>
                <a:gd name="T110" fmla="*/ 4 w 111"/>
                <a:gd name="T111" fmla="*/ 5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1" h="84">
                  <a:moveTo>
                    <a:pt x="17" y="2"/>
                  </a:moveTo>
                  <a:cubicBezTo>
                    <a:pt x="22" y="0"/>
                    <a:pt x="26" y="1"/>
                    <a:pt x="29" y="4"/>
                  </a:cubicBezTo>
                  <a:cubicBezTo>
                    <a:pt x="27" y="21"/>
                    <a:pt x="24" y="37"/>
                    <a:pt x="20" y="51"/>
                  </a:cubicBezTo>
                  <a:cubicBezTo>
                    <a:pt x="15" y="50"/>
                    <a:pt x="10" y="49"/>
                    <a:pt x="5" y="48"/>
                  </a:cubicBezTo>
                  <a:cubicBezTo>
                    <a:pt x="6" y="31"/>
                    <a:pt x="11" y="15"/>
                    <a:pt x="17" y="2"/>
                  </a:cubicBezTo>
                  <a:close/>
                  <a:moveTo>
                    <a:pt x="20" y="68"/>
                  </a:moveTo>
                  <a:cubicBezTo>
                    <a:pt x="17" y="76"/>
                    <a:pt x="17" y="76"/>
                    <a:pt x="17" y="76"/>
                  </a:cubicBezTo>
                  <a:cubicBezTo>
                    <a:pt x="74" y="76"/>
                    <a:pt x="80" y="76"/>
                    <a:pt x="107" y="76"/>
                  </a:cubicBezTo>
                  <a:cubicBezTo>
                    <a:pt x="111" y="76"/>
                    <a:pt x="111" y="76"/>
                    <a:pt x="111" y="76"/>
                  </a:cubicBezTo>
                  <a:cubicBezTo>
                    <a:pt x="111" y="72"/>
                    <a:pt x="111" y="72"/>
                    <a:pt x="111" y="72"/>
                  </a:cubicBezTo>
                  <a:cubicBezTo>
                    <a:pt x="111" y="27"/>
                    <a:pt x="111" y="27"/>
                    <a:pt x="111" y="27"/>
                  </a:cubicBezTo>
                  <a:cubicBezTo>
                    <a:pt x="111" y="26"/>
                    <a:pt x="111" y="26"/>
                    <a:pt x="111" y="26"/>
                  </a:cubicBezTo>
                  <a:cubicBezTo>
                    <a:pt x="110" y="24"/>
                    <a:pt x="110" y="24"/>
                    <a:pt x="110" y="24"/>
                  </a:cubicBezTo>
                  <a:cubicBezTo>
                    <a:pt x="96" y="11"/>
                    <a:pt x="96" y="11"/>
                    <a:pt x="96" y="11"/>
                  </a:cubicBezTo>
                  <a:cubicBezTo>
                    <a:pt x="95" y="10"/>
                    <a:pt x="95" y="10"/>
                    <a:pt x="95" y="10"/>
                  </a:cubicBezTo>
                  <a:cubicBezTo>
                    <a:pt x="93" y="10"/>
                    <a:pt x="93" y="10"/>
                    <a:pt x="93" y="10"/>
                  </a:cubicBezTo>
                  <a:cubicBezTo>
                    <a:pt x="33" y="10"/>
                    <a:pt x="33" y="10"/>
                    <a:pt x="33" y="10"/>
                  </a:cubicBezTo>
                  <a:cubicBezTo>
                    <a:pt x="33" y="12"/>
                    <a:pt x="33" y="15"/>
                    <a:pt x="33" y="17"/>
                  </a:cubicBezTo>
                  <a:cubicBezTo>
                    <a:pt x="89" y="17"/>
                    <a:pt x="89" y="17"/>
                    <a:pt x="89" y="17"/>
                  </a:cubicBezTo>
                  <a:cubicBezTo>
                    <a:pt x="88" y="29"/>
                    <a:pt x="88" y="29"/>
                    <a:pt x="88" y="29"/>
                  </a:cubicBezTo>
                  <a:cubicBezTo>
                    <a:pt x="88" y="31"/>
                    <a:pt x="88" y="31"/>
                    <a:pt x="88" y="31"/>
                  </a:cubicBezTo>
                  <a:cubicBezTo>
                    <a:pt x="90" y="31"/>
                    <a:pt x="90" y="31"/>
                    <a:pt x="90" y="31"/>
                  </a:cubicBezTo>
                  <a:cubicBezTo>
                    <a:pt x="104" y="31"/>
                    <a:pt x="104" y="31"/>
                    <a:pt x="104" y="31"/>
                  </a:cubicBezTo>
                  <a:cubicBezTo>
                    <a:pt x="104" y="68"/>
                    <a:pt x="104" y="68"/>
                    <a:pt x="104" y="68"/>
                  </a:cubicBezTo>
                  <a:cubicBezTo>
                    <a:pt x="84" y="68"/>
                    <a:pt x="61" y="68"/>
                    <a:pt x="20" y="68"/>
                  </a:cubicBezTo>
                  <a:close/>
                  <a:moveTo>
                    <a:pt x="102" y="27"/>
                  </a:moveTo>
                  <a:cubicBezTo>
                    <a:pt x="92" y="27"/>
                    <a:pt x="92" y="27"/>
                    <a:pt x="92" y="27"/>
                  </a:cubicBezTo>
                  <a:cubicBezTo>
                    <a:pt x="93" y="19"/>
                    <a:pt x="93" y="19"/>
                    <a:pt x="93" y="19"/>
                  </a:cubicBezTo>
                  <a:cubicBezTo>
                    <a:pt x="102" y="27"/>
                    <a:pt x="102" y="27"/>
                    <a:pt x="102" y="27"/>
                  </a:cubicBezTo>
                  <a:close/>
                  <a:moveTo>
                    <a:pt x="34" y="45"/>
                  </a:moveTo>
                  <a:cubicBezTo>
                    <a:pt x="79" y="45"/>
                    <a:pt x="79" y="45"/>
                    <a:pt x="79" y="45"/>
                  </a:cubicBezTo>
                  <a:cubicBezTo>
                    <a:pt x="79" y="48"/>
                    <a:pt x="79" y="48"/>
                    <a:pt x="79" y="48"/>
                  </a:cubicBezTo>
                  <a:cubicBezTo>
                    <a:pt x="34" y="48"/>
                    <a:pt x="34" y="48"/>
                    <a:pt x="34" y="48"/>
                  </a:cubicBezTo>
                  <a:cubicBezTo>
                    <a:pt x="34" y="45"/>
                    <a:pt x="34" y="45"/>
                    <a:pt x="34" y="45"/>
                  </a:cubicBezTo>
                  <a:close/>
                  <a:moveTo>
                    <a:pt x="34" y="34"/>
                  </a:moveTo>
                  <a:cubicBezTo>
                    <a:pt x="75" y="34"/>
                    <a:pt x="75" y="34"/>
                    <a:pt x="75" y="34"/>
                  </a:cubicBezTo>
                  <a:cubicBezTo>
                    <a:pt x="75" y="37"/>
                    <a:pt x="75" y="37"/>
                    <a:pt x="75" y="37"/>
                  </a:cubicBezTo>
                  <a:cubicBezTo>
                    <a:pt x="34" y="37"/>
                    <a:pt x="34" y="37"/>
                    <a:pt x="34" y="37"/>
                  </a:cubicBezTo>
                  <a:cubicBezTo>
                    <a:pt x="34" y="34"/>
                    <a:pt x="34" y="34"/>
                    <a:pt x="34" y="34"/>
                  </a:cubicBezTo>
                  <a:close/>
                  <a:moveTo>
                    <a:pt x="34" y="23"/>
                  </a:moveTo>
                  <a:cubicBezTo>
                    <a:pt x="75" y="23"/>
                    <a:pt x="75" y="23"/>
                    <a:pt x="75" y="23"/>
                  </a:cubicBezTo>
                  <a:cubicBezTo>
                    <a:pt x="75" y="26"/>
                    <a:pt x="75" y="26"/>
                    <a:pt x="75" y="26"/>
                  </a:cubicBezTo>
                  <a:cubicBezTo>
                    <a:pt x="34" y="26"/>
                    <a:pt x="34" y="26"/>
                    <a:pt x="34" y="26"/>
                  </a:cubicBezTo>
                  <a:cubicBezTo>
                    <a:pt x="34" y="23"/>
                    <a:pt x="34" y="23"/>
                    <a:pt x="34" y="23"/>
                  </a:cubicBezTo>
                  <a:close/>
                  <a:moveTo>
                    <a:pt x="4" y="70"/>
                  </a:moveTo>
                  <a:cubicBezTo>
                    <a:pt x="10" y="72"/>
                    <a:pt x="10" y="72"/>
                    <a:pt x="10" y="72"/>
                  </a:cubicBezTo>
                  <a:cubicBezTo>
                    <a:pt x="10" y="79"/>
                    <a:pt x="10" y="79"/>
                    <a:pt x="10" y="79"/>
                  </a:cubicBezTo>
                  <a:cubicBezTo>
                    <a:pt x="5" y="84"/>
                    <a:pt x="5" y="84"/>
                    <a:pt x="5" y="84"/>
                  </a:cubicBezTo>
                  <a:cubicBezTo>
                    <a:pt x="4" y="84"/>
                    <a:pt x="3" y="83"/>
                    <a:pt x="2" y="83"/>
                  </a:cubicBezTo>
                  <a:cubicBezTo>
                    <a:pt x="0" y="76"/>
                    <a:pt x="0" y="76"/>
                    <a:pt x="0" y="76"/>
                  </a:cubicBezTo>
                  <a:cubicBezTo>
                    <a:pt x="4" y="70"/>
                    <a:pt x="4" y="70"/>
                    <a:pt x="4" y="70"/>
                  </a:cubicBezTo>
                  <a:close/>
                  <a:moveTo>
                    <a:pt x="4" y="51"/>
                  </a:moveTo>
                  <a:cubicBezTo>
                    <a:pt x="4" y="57"/>
                    <a:pt x="3" y="63"/>
                    <a:pt x="2" y="68"/>
                  </a:cubicBezTo>
                  <a:cubicBezTo>
                    <a:pt x="6" y="69"/>
                    <a:pt x="9" y="70"/>
                    <a:pt x="13" y="71"/>
                  </a:cubicBezTo>
                  <a:cubicBezTo>
                    <a:pt x="14" y="65"/>
                    <a:pt x="16" y="60"/>
                    <a:pt x="18" y="54"/>
                  </a:cubicBezTo>
                  <a:cubicBezTo>
                    <a:pt x="14" y="53"/>
                    <a:pt x="9" y="52"/>
                    <a:pt x="4" y="51"/>
                  </a:cubicBezTo>
                  <a:close/>
                </a:path>
              </a:pathLst>
            </a:custGeom>
            <a:solidFill>
              <a:schemeClr val="bg2">
                <a:lumMod val="25000"/>
              </a:schemeClr>
            </a:solidFill>
            <a:ln>
              <a:noFill/>
            </a:ln>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endParaRPr lang="zh-CN" altLang="en-US">
                <a:solidFill>
                  <a:prstClr val="black"/>
                </a:solidFill>
                <a:latin typeface="+mn-lt"/>
                <a:ea typeface="+mn-ea"/>
              </a:endParaRPr>
            </a:p>
          </p:txBody>
        </p:sp>
      </p:grpSp>
      <p:grpSp>
        <p:nvGrpSpPr>
          <p:cNvPr id="87" name="组合 86"/>
          <p:cNvGrpSpPr/>
          <p:nvPr/>
        </p:nvGrpSpPr>
        <p:grpSpPr bwMode="auto">
          <a:xfrm>
            <a:off x="6768479" y="4434522"/>
            <a:ext cx="4843462" cy="712788"/>
            <a:chOff x="6535248" y="5221376"/>
            <a:chExt cx="4842391" cy="712882"/>
          </a:xfrm>
        </p:grpSpPr>
        <p:grpSp>
          <p:nvGrpSpPr>
            <p:cNvPr id="91" name="组合 90"/>
            <p:cNvGrpSpPr/>
            <p:nvPr/>
          </p:nvGrpSpPr>
          <p:grpSpPr bwMode="auto">
            <a:xfrm>
              <a:off x="6535248" y="5221376"/>
              <a:ext cx="4842391" cy="712882"/>
              <a:chOff x="6298049" y="1397569"/>
              <a:chExt cx="4842391" cy="712882"/>
            </a:xfrm>
          </p:grpSpPr>
          <p:sp>
            <p:nvSpPr>
              <p:cNvPr id="93" name="文本框 119"/>
              <p:cNvSpPr txBox="1">
                <a:spLocks noChangeArrowheads="1"/>
              </p:cNvSpPr>
              <p:nvPr/>
            </p:nvSpPr>
            <p:spPr bwMode="auto">
              <a:xfrm>
                <a:off x="8139437" y="1464120"/>
                <a:ext cx="2840404" cy="52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dirty="0">
                    <a:solidFill>
                      <a:srgbClr val="044875"/>
                    </a:solidFill>
                    <a:latin typeface="微软雅黑" panose="020B0503020204020204" pitchFamily="34" charset="-122"/>
                    <a:ea typeface="微软雅黑" panose="020B0503020204020204" pitchFamily="34" charset="-122"/>
                  </a:rPr>
                  <a:t>收获与体会</a:t>
                </a:r>
              </a:p>
            </p:txBody>
          </p:sp>
          <p:sp>
            <p:nvSpPr>
              <p:cNvPr id="94" name="矩形 93"/>
              <p:cNvSpPr/>
              <p:nvPr/>
            </p:nvSpPr>
            <p:spPr>
              <a:xfrm>
                <a:off x="7180504" y="1397569"/>
                <a:ext cx="3959936" cy="712882"/>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9pPr>
              </a:lstStyle>
              <a:p>
                <a:pPr algn="ctr" eaLnBrk="1" fontAlgn="auto" hangingPunct="1">
                  <a:spcBef>
                    <a:spcPts val="0"/>
                  </a:spcBef>
                  <a:spcAft>
                    <a:spcPts val="0"/>
                  </a:spcAft>
                  <a:defRPr/>
                </a:pPr>
                <a:endParaRPr lang="zh-CN" altLang="en-US"/>
              </a:p>
            </p:txBody>
          </p:sp>
          <p:cxnSp>
            <p:nvCxnSpPr>
              <p:cNvPr id="95" name="直接连接符 94"/>
              <p:cNvCxnSpPr/>
              <p:nvPr/>
            </p:nvCxnSpPr>
            <p:spPr>
              <a:xfrm flipH="1">
                <a:off x="8045500" y="1397569"/>
                <a:ext cx="12697" cy="712882"/>
              </a:xfrm>
              <a:prstGeom prst="line">
                <a:avLst/>
              </a:prstGeom>
              <a:ln w="25400">
                <a:solidFill>
                  <a:srgbClr val="044875"/>
                </a:solidFill>
                <a:prstDash val="dash"/>
              </a:ln>
            </p:spPr>
            <p:style>
              <a:lnRef idx="1">
                <a:schemeClr val="accent1"/>
              </a:lnRef>
              <a:fillRef idx="0">
                <a:schemeClr val="accent1"/>
              </a:fillRef>
              <a:effectRef idx="0">
                <a:schemeClr val="accent1"/>
              </a:effectRef>
              <a:fontRef idx="minor">
                <a:schemeClr val="tx1"/>
              </a:fontRef>
            </p:style>
          </p:cxnSp>
          <p:grpSp>
            <p:nvGrpSpPr>
              <p:cNvPr id="96" name="组合 95"/>
              <p:cNvGrpSpPr/>
              <p:nvPr/>
            </p:nvGrpSpPr>
            <p:grpSpPr bwMode="auto">
              <a:xfrm>
                <a:off x="6298049" y="1397569"/>
                <a:ext cx="919239" cy="712882"/>
                <a:chOff x="6191369" y="1397569"/>
                <a:chExt cx="919239" cy="712882"/>
              </a:xfrm>
            </p:grpSpPr>
            <p:sp>
              <p:nvSpPr>
                <p:cNvPr id="97" name="矩形 96"/>
                <p:cNvSpPr/>
                <p:nvPr/>
              </p:nvSpPr>
              <p:spPr>
                <a:xfrm>
                  <a:off x="6294533" y="1397569"/>
                  <a:ext cx="712631" cy="712882"/>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lt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lt1"/>
                      </a:solidFill>
                      <a:latin typeface="Calibri" panose="020F0502020204030204" pitchFamily="34" charset="0"/>
                      <a:ea typeface="宋体" panose="02010600030101010101" pitchFamily="2" charset="-122"/>
                      <a:cs typeface="+mn-cs"/>
                    </a:defRPr>
                  </a:lvl9pPr>
                </a:lstStyle>
                <a:p>
                  <a:pPr algn="ctr" eaLnBrk="1" fontAlgn="auto" hangingPunct="1">
                    <a:spcBef>
                      <a:spcPts val="0"/>
                    </a:spcBef>
                    <a:spcAft>
                      <a:spcPts val="0"/>
                    </a:spcAft>
                    <a:defRPr/>
                  </a:pPr>
                  <a:endParaRPr lang="zh-CN" altLang="en-US"/>
                </a:p>
              </p:txBody>
            </p:sp>
            <p:sp>
              <p:nvSpPr>
                <p:cNvPr id="98" name="文本框 124"/>
                <p:cNvSpPr txBox="1">
                  <a:spLocks noChangeArrowheads="1"/>
                </p:cNvSpPr>
                <p:nvPr/>
              </p:nvSpPr>
              <p:spPr bwMode="auto">
                <a:xfrm>
                  <a:off x="6191369" y="1397569"/>
                  <a:ext cx="9192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600">
                      <a:solidFill>
                        <a:srgbClr val="044875"/>
                      </a:solidFill>
                      <a:latin typeface="Impact" panose="020B0806030902050204" pitchFamily="34" charset="0"/>
                    </a:rPr>
                    <a:t>06</a:t>
                  </a:r>
                  <a:endParaRPr lang="zh-CN" altLang="en-US" sz="3600">
                    <a:solidFill>
                      <a:srgbClr val="044875"/>
                    </a:solidFill>
                    <a:latin typeface="Impact" panose="020B0806030902050204" pitchFamily="34" charset="0"/>
                  </a:endParaRPr>
                </a:p>
              </p:txBody>
            </p:sp>
          </p:grpSp>
        </p:grpSp>
        <p:sp>
          <p:nvSpPr>
            <p:cNvPr id="92" name="Freeform 48"/>
            <p:cNvSpPr>
              <a:spLocks noEditPoints="1"/>
            </p:cNvSpPr>
            <p:nvPr/>
          </p:nvSpPr>
          <p:spPr bwMode="auto">
            <a:xfrm>
              <a:off x="7670059" y="5303937"/>
              <a:ext cx="363458" cy="576339"/>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lumMod val="25000"/>
              </a:schemeClr>
            </a:solidFill>
            <a:ln>
              <a:noFill/>
            </a:ln>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endParaRPr lang="zh-CN" altLang="en-US">
                <a:solidFill>
                  <a:prstClr val="black"/>
                </a:solidFill>
                <a:latin typeface="+mn-lt"/>
                <a:ea typeface="+mn-ea"/>
              </a:endParaRPr>
            </a:p>
          </p:txBody>
        </p:sp>
      </p:grpSp>
    </p:spTree>
  </p:cSld>
  <p:clrMapOvr>
    <a:masterClrMapping/>
  </p:clrMapOvr>
  <mc:AlternateContent xmlns:mc="http://schemas.openxmlformats.org/markup-compatibility/2006" xmlns:p14="http://schemas.microsoft.com/office/powerpoint/2010/main">
    <mc:Choice Requires="p14">
      <p:transition p14:dur="30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1600200" y="2257425"/>
            <a:ext cx="8956675" cy="2382838"/>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34" name="组合 33"/>
          <p:cNvGrpSpPr/>
          <p:nvPr/>
        </p:nvGrpSpPr>
        <p:grpSpPr bwMode="auto">
          <a:xfrm>
            <a:off x="10290175" y="4325938"/>
            <a:ext cx="1109663" cy="1130300"/>
            <a:chOff x="2666985" y="682103"/>
            <a:chExt cx="1109138" cy="1131217"/>
          </a:xfrm>
        </p:grpSpPr>
        <p:sp>
          <p:nvSpPr>
            <p:cNvPr id="35" name="矩形 34"/>
            <p:cNvSpPr/>
            <p:nvPr/>
          </p:nvSpPr>
          <p:spPr>
            <a:xfrm>
              <a:off x="2841527" y="858458"/>
              <a:ext cx="769574" cy="76897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6" name="矩形 35"/>
            <p:cNvSpPr/>
            <p:nvPr/>
          </p:nvSpPr>
          <p:spPr>
            <a:xfrm>
              <a:off x="2666985" y="682103"/>
              <a:ext cx="558536" cy="5592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7" name="矩形 36"/>
            <p:cNvSpPr/>
            <p:nvPr/>
          </p:nvSpPr>
          <p:spPr>
            <a:xfrm>
              <a:off x="3217587" y="1254067"/>
              <a:ext cx="558536" cy="5592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38" name="组合 37"/>
          <p:cNvGrpSpPr/>
          <p:nvPr/>
        </p:nvGrpSpPr>
        <p:grpSpPr bwMode="auto">
          <a:xfrm>
            <a:off x="792163" y="1462088"/>
            <a:ext cx="1109662" cy="1131887"/>
            <a:chOff x="2666985" y="682103"/>
            <a:chExt cx="1109138" cy="1131217"/>
          </a:xfrm>
        </p:grpSpPr>
        <p:sp>
          <p:nvSpPr>
            <p:cNvPr id="39" name="矩形 38"/>
            <p:cNvSpPr/>
            <p:nvPr/>
          </p:nvSpPr>
          <p:spPr>
            <a:xfrm>
              <a:off x="2841528" y="858211"/>
              <a:ext cx="769573" cy="76948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0" name="矩形 39"/>
            <p:cNvSpPr/>
            <p:nvPr/>
          </p:nvSpPr>
          <p:spPr>
            <a:xfrm>
              <a:off x="2666985" y="682103"/>
              <a:ext cx="558536" cy="5584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 name="矩形 40"/>
            <p:cNvSpPr/>
            <p:nvPr/>
          </p:nvSpPr>
          <p:spPr>
            <a:xfrm>
              <a:off x="3217587" y="1254851"/>
              <a:ext cx="558536" cy="5584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42" name="矩形 41"/>
          <p:cNvSpPr/>
          <p:nvPr/>
        </p:nvSpPr>
        <p:spPr>
          <a:xfrm>
            <a:off x="0" y="-12700"/>
            <a:ext cx="12192000" cy="3730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4" name="矩形 43"/>
          <p:cNvSpPr/>
          <p:nvPr/>
        </p:nvSpPr>
        <p:spPr>
          <a:xfrm>
            <a:off x="0" y="6523355"/>
            <a:ext cx="12192635" cy="33464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灯片编号占位符 5"/>
          <p:cNvSpPr>
            <a:spLocks noGrp="1"/>
          </p:cNvSpPr>
          <p:nvPr>
            <p:ph type="sldNum" sz="quarter" idx="12"/>
          </p:nvPr>
        </p:nvSpPr>
        <p:spPr>
          <a:xfrm>
            <a:off x="9448800" y="6495415"/>
            <a:ext cx="2743200" cy="365125"/>
          </a:xfrm>
        </p:spPr>
        <p:txBody>
          <a:bodyPr/>
          <a:lstStyle/>
          <a:p>
            <a:fld id="{9D55DC8D-C4F0-4F0D-B826-92573808DA56}" type="slidenum">
              <a:rPr lang="zh-CN" altLang="en-US">
                <a:solidFill>
                  <a:schemeClr val="bg1"/>
                </a:solidFill>
              </a:rPr>
              <a:t>20</a:t>
            </a:fld>
            <a:endParaRPr lang="zh-CN" altLang="en-US">
              <a:solidFill>
                <a:schemeClr val="bg1"/>
              </a:solidFill>
            </a:endParaRPr>
          </a:p>
        </p:txBody>
      </p:sp>
      <p:sp>
        <p:nvSpPr>
          <p:cNvPr id="4" name="文本框 3"/>
          <p:cNvSpPr txBox="1"/>
          <p:nvPr/>
        </p:nvSpPr>
        <p:spPr>
          <a:xfrm>
            <a:off x="1839595" y="2463800"/>
            <a:ext cx="8625205" cy="1830245"/>
          </a:xfrm>
          <a:prstGeom prst="rect">
            <a:avLst/>
          </a:prstGeom>
          <a:noFill/>
        </p:spPr>
        <p:txBody>
          <a:bodyPr wrap="square">
            <a:spAutoFit/>
          </a:bodyPr>
          <a:lstStyle/>
          <a:p>
            <a:pPr marL="0" indent="0" algn="ctr" eaLnBrk="1" fontAlgn="auto" latinLnBrk="0" hangingPunct="1">
              <a:lnSpc>
                <a:spcPct val="150000"/>
              </a:lnSpc>
              <a:spcBef>
                <a:spcPts val="0"/>
              </a:spcBef>
              <a:spcAft>
                <a:spcPts val="0"/>
              </a:spcAft>
              <a:defRPr/>
            </a:pPr>
            <a:r>
              <a:rPr lang="zh-CN" altLang="en-US" sz="4000" b="1" spc="300" dirty="0">
                <a:solidFill>
                  <a:srgbClr val="044875"/>
                </a:solidFill>
                <a:latin typeface="微软雅黑" panose="020B0503020204020204" pitchFamily="34" charset="-122"/>
                <a:ea typeface="微软雅黑" panose="020B0503020204020204" pitchFamily="34" charset="-122"/>
              </a:rPr>
              <a:t>感谢各位老师</a:t>
            </a:r>
            <a:endParaRPr lang="en-US" altLang="zh-CN" sz="4000" b="1" spc="300" dirty="0">
              <a:solidFill>
                <a:srgbClr val="044875"/>
              </a:solidFill>
              <a:latin typeface="微软雅黑" panose="020B0503020204020204" pitchFamily="34" charset="-122"/>
              <a:ea typeface="微软雅黑" panose="020B0503020204020204" pitchFamily="34" charset="-122"/>
            </a:endParaRPr>
          </a:p>
          <a:p>
            <a:pPr marL="0" indent="0" algn="ctr" eaLnBrk="1" fontAlgn="auto" latinLnBrk="0" hangingPunct="1">
              <a:lnSpc>
                <a:spcPct val="150000"/>
              </a:lnSpc>
              <a:spcBef>
                <a:spcPts val="0"/>
              </a:spcBef>
              <a:spcAft>
                <a:spcPts val="0"/>
              </a:spcAft>
              <a:defRPr/>
            </a:pPr>
            <a:r>
              <a:rPr lang="zh-CN" altLang="en-US" sz="4000" b="1" spc="300" dirty="0">
                <a:solidFill>
                  <a:srgbClr val="044875"/>
                </a:solidFill>
                <a:latin typeface="微软雅黑" panose="020B0503020204020204" pitchFamily="34" charset="-122"/>
                <a:ea typeface="微软雅黑" panose="020B0503020204020204" pitchFamily="34" charset="-122"/>
              </a:rPr>
              <a:t>恳请老师们批评指正</a:t>
            </a:r>
          </a:p>
        </p:txBody>
      </p:sp>
      <p:sp>
        <p:nvSpPr>
          <p:cNvPr id="7" name="文本框 6"/>
          <p:cNvSpPr txBox="1">
            <a:spLocks noChangeArrowheads="1"/>
          </p:cNvSpPr>
          <p:nvPr/>
        </p:nvSpPr>
        <p:spPr bwMode="auto">
          <a:xfrm>
            <a:off x="4625339" y="6096635"/>
            <a:ext cx="290639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dirty="0">
                <a:latin typeface="微软雅黑" panose="020B0503020204020204" pitchFamily="34" charset="-122"/>
                <a:ea typeface="微软雅黑" panose="020B0503020204020204" pitchFamily="34" charset="-122"/>
              </a:rPr>
              <a:t>2023</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08</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17</a:t>
            </a:r>
            <a:r>
              <a:rPr lang="zh-CN" altLang="en-US" sz="2000" dirty="0">
                <a:latin typeface="微软雅黑" panose="020B0503020204020204" pitchFamily="34" charset="-122"/>
                <a:ea typeface="微软雅黑" panose="020B0503020204020204" pitchFamily="34" charset="-122"/>
              </a:rPr>
              <a:t>日</a:t>
            </a:r>
            <a:endParaRPr lang="en-US" altLang="zh-CN" sz="2000" dirty="0">
              <a:latin typeface="微软雅黑" panose="020B0503020204020204" pitchFamily="34" charset="-122"/>
              <a:ea typeface="微软雅黑" panose="020B0503020204020204" pitchFamily="34" charset="-122"/>
            </a:endParaRPr>
          </a:p>
        </p:txBody>
      </p:sp>
      <p:sp>
        <p:nvSpPr>
          <p:cNvPr id="8" name="矩形 6"/>
          <p:cNvSpPr>
            <a:spLocks noChangeArrowheads="1"/>
          </p:cNvSpPr>
          <p:nvPr>
            <p:custDataLst>
              <p:tags r:id="rId1"/>
            </p:custDataLst>
          </p:nvPr>
        </p:nvSpPr>
        <p:spPr bwMode="auto">
          <a:xfrm>
            <a:off x="3742690" y="1565910"/>
            <a:ext cx="515747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400" dirty="0">
                <a:latin typeface="Times New Roman" panose="02020603050405020304" charset="0"/>
                <a:cs typeface="Times New Roman" panose="02020603050405020304" charset="0"/>
              </a:rPr>
              <a:t>第八届</a:t>
            </a:r>
            <a:r>
              <a:rPr lang="en-US" altLang="zh-CN" sz="2400" dirty="0">
                <a:latin typeface="Times New Roman" panose="02020603050405020304" charset="0"/>
                <a:cs typeface="Times New Roman" panose="02020603050405020304" charset="0"/>
              </a:rPr>
              <a:t> </a:t>
            </a:r>
            <a:r>
              <a:rPr lang="zh-CN" altLang="en-US" sz="2400" dirty="0">
                <a:latin typeface="Times New Roman" panose="02020603050405020304" charset="0"/>
                <a:cs typeface="Times New Roman" panose="02020603050405020304" charset="0"/>
              </a:rPr>
              <a:t>全国大学生生命科学竞赛</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912814" y="1804647"/>
            <a:ext cx="4422729" cy="3578993"/>
          </a:xfrm>
          <a:prstGeom prst="rect">
            <a:avLst/>
          </a:prstGeom>
          <a:noFill/>
        </p:spPr>
        <p:txBody>
          <a:bodyPr wrap="square">
            <a:spAutoFit/>
          </a:bodyPr>
          <a:lstStyle/>
          <a:p>
            <a:pPr marL="285750" indent="-285750" eaLnBrk="1" fontAlgn="auto" latinLnBrk="0" hangingPunct="1">
              <a:lnSpc>
                <a:spcPct val="200000"/>
              </a:lnSpc>
              <a:spcBef>
                <a:spcPts val="0"/>
              </a:spcBef>
              <a:spcAft>
                <a:spcPts val="0"/>
              </a:spcAft>
              <a:buFont typeface="Wingdings" panose="05000000000000000000" pitchFamily="2" charset="2"/>
              <a:buChar char="Ø"/>
              <a:defRPr/>
            </a:pPr>
            <a:r>
              <a:rPr lang="en-US" altLang="zh-CN" sz="20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2000" dirty="0" err="1">
                <a:solidFill>
                  <a:schemeClr val="tx1"/>
                </a:solidFill>
                <a:latin typeface="微软雅黑" panose="020B0503020204020204" pitchFamily="34" charset="-122"/>
                <a:ea typeface="微软雅黑" panose="020B0503020204020204" pitchFamily="34" charset="-122"/>
                <a:cs typeface="Arial" panose="020B0604020202020204" pitchFamily="34" charset="0"/>
              </a:rPr>
              <a:t>天然</a:t>
            </a:r>
            <a:r>
              <a:rPr lang="en-US" altLang="zh-CN" sz="2000" dirty="0" err="1">
                <a:solidFill>
                  <a:srgbClr val="C00000"/>
                </a:solidFill>
                <a:latin typeface="微软雅黑" panose="020B0503020204020204" pitchFamily="34" charset="-122"/>
                <a:ea typeface="微软雅黑" panose="020B0503020204020204" pitchFamily="34" charset="-122"/>
                <a:cs typeface="Arial" panose="020B0604020202020204" pitchFamily="34" charset="0"/>
              </a:rPr>
              <a:t>黄酮</a:t>
            </a:r>
            <a:r>
              <a:rPr lang="zh-CN" altLang="en-US"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醇</a:t>
            </a:r>
            <a:r>
              <a:rPr lang="en-US" altLang="zh-CN" sz="2000" dirty="0" err="1">
                <a:solidFill>
                  <a:srgbClr val="C00000"/>
                </a:solidFill>
                <a:latin typeface="微软雅黑" panose="020B0503020204020204" pitchFamily="34" charset="-122"/>
                <a:ea typeface="微软雅黑" panose="020B0503020204020204" pitchFamily="34" charset="-122"/>
                <a:cs typeface="Arial" panose="020B0604020202020204" pitchFamily="34" charset="0"/>
              </a:rPr>
              <a:t>类</a:t>
            </a:r>
            <a:r>
              <a:rPr lang="en-US" altLang="zh-CN" sz="2000" dirty="0" err="1">
                <a:solidFill>
                  <a:schemeClr val="tx1"/>
                </a:solidFill>
                <a:latin typeface="微软雅黑" panose="020B0503020204020204" pitchFamily="34" charset="-122"/>
                <a:ea typeface="微软雅黑" panose="020B0503020204020204" pitchFamily="34" charset="-122"/>
                <a:cs typeface="Arial" panose="020B0604020202020204" pitchFamily="34" charset="0"/>
              </a:rPr>
              <a:t>化合物</a:t>
            </a:r>
            <a:endParaRPr lang="en-US" altLang="zh-CN" sz="200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285750" indent="-285750" eaLnBrk="1" fontAlgn="auto" hangingPunct="1">
              <a:lnSpc>
                <a:spcPct val="200000"/>
              </a:lnSpc>
              <a:spcBef>
                <a:spcPts val="0"/>
              </a:spcBef>
              <a:spcAft>
                <a:spcPts val="0"/>
              </a:spcAft>
              <a:buFont typeface="Wingdings" panose="05000000000000000000" pitchFamily="2" charset="2"/>
              <a:buChar char="Ø"/>
              <a:defRPr/>
            </a:pPr>
            <a:r>
              <a:rPr lang="zh-CN" altLang="en-US" sz="2000" dirty="0">
                <a:latin typeface="微软雅黑" panose="020B0503020204020204" pitchFamily="34" charset="-122"/>
                <a:ea typeface="微软雅黑" panose="020B0503020204020204" pitchFamily="34" charset="-122"/>
                <a:cs typeface="Arial" panose="020B0604020202020204" pitchFamily="34" charset="0"/>
              </a:rPr>
              <a:t> 存在于</a:t>
            </a:r>
            <a:r>
              <a:rPr lang="zh-CN" altLang="en-US"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水果蔬菜</a:t>
            </a:r>
            <a:r>
              <a:rPr lang="zh-CN" altLang="en-US" sz="2000" dirty="0">
                <a:latin typeface="微软雅黑" panose="020B0503020204020204" pitchFamily="34" charset="-122"/>
                <a:ea typeface="微软雅黑" panose="020B0503020204020204" pitchFamily="34" charset="-122"/>
                <a:cs typeface="Arial" panose="020B0604020202020204" pitchFamily="34" charset="0"/>
              </a:rPr>
              <a:t>和</a:t>
            </a:r>
            <a:r>
              <a:rPr lang="zh-CN" altLang="en-US"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药用植物</a:t>
            </a:r>
            <a:r>
              <a:rPr lang="zh-CN" altLang="en-US" sz="2000" dirty="0">
                <a:latin typeface="微软雅黑" panose="020B0503020204020204" pitchFamily="34" charset="-122"/>
                <a:ea typeface="微软雅黑" panose="020B0503020204020204" pitchFamily="34" charset="-122"/>
                <a:cs typeface="Arial" panose="020B0604020202020204" pitchFamily="34" charset="0"/>
              </a:rPr>
              <a:t>中 </a:t>
            </a:r>
            <a:endParaRPr lang="en-US" altLang="zh-CN" sz="2000" dirty="0">
              <a:latin typeface="微软雅黑" panose="020B0503020204020204" pitchFamily="34" charset="-122"/>
              <a:ea typeface="微软雅黑" panose="020B0503020204020204" pitchFamily="34" charset="-122"/>
              <a:cs typeface="Arial" panose="020B0604020202020204" pitchFamily="34" charset="0"/>
            </a:endParaRPr>
          </a:p>
          <a:p>
            <a:pPr marL="285750" indent="-285750" eaLnBrk="1" fontAlgn="auto" hangingPunct="1">
              <a:lnSpc>
                <a:spcPct val="200000"/>
              </a:lnSpc>
              <a:spcBef>
                <a:spcPts val="0"/>
              </a:spcBef>
              <a:spcAft>
                <a:spcPts val="0"/>
              </a:spcAft>
              <a:buFont typeface="Wingdings" panose="05000000000000000000" pitchFamily="2" charset="2"/>
              <a:buChar char="Ø"/>
              <a:defRPr/>
            </a:pPr>
            <a:r>
              <a:rPr lang="zh-CN" altLang="en-US" sz="2000" dirty="0">
                <a:latin typeface="微软雅黑" panose="020B0503020204020204" pitchFamily="34" charset="-122"/>
                <a:ea typeface="微软雅黑" panose="020B0503020204020204" pitchFamily="34" charset="-122"/>
                <a:cs typeface="Arial" panose="020B0604020202020204" pitchFamily="34" charset="0"/>
              </a:rPr>
              <a:t> </a:t>
            </a:r>
            <a:r>
              <a:rPr lang="zh-CN" altLang="en-US"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药理</a:t>
            </a:r>
            <a:r>
              <a:rPr lang="zh-CN" altLang="en-US" sz="2000" dirty="0">
                <a:latin typeface="微软雅黑" panose="020B0503020204020204" pitchFamily="34" charset="-122"/>
                <a:ea typeface="微软雅黑" panose="020B0503020204020204" pitchFamily="34" charset="-122"/>
                <a:cs typeface="Arial" panose="020B0604020202020204" pitchFamily="34" charset="0"/>
              </a:rPr>
              <a:t>作用</a:t>
            </a:r>
            <a:endParaRPr lang="en-US" altLang="zh-CN" sz="2000" dirty="0">
              <a:latin typeface="微软雅黑" panose="020B0503020204020204" pitchFamily="34" charset="-122"/>
              <a:ea typeface="微软雅黑" panose="020B0503020204020204" pitchFamily="34" charset="-122"/>
              <a:cs typeface="Arial" panose="020B0604020202020204" pitchFamily="34" charset="0"/>
            </a:endParaRPr>
          </a:p>
          <a:p>
            <a:pPr marL="742950" lvl="1" indent="-285750" algn="l" eaLnBrk="1" fontAlgn="auto" latinLnBrk="0" hangingPunct="1">
              <a:lnSpc>
                <a:spcPct val="200000"/>
              </a:lnSpc>
              <a:spcBef>
                <a:spcPts val="0"/>
              </a:spcBef>
              <a:spcAft>
                <a:spcPts val="0"/>
              </a:spcAft>
              <a:buSzTx/>
              <a:buFont typeface="Wingdings" panose="05000000000000000000" pitchFamily="2" charset="2"/>
              <a:buChar char="Ø"/>
              <a:defRPr/>
            </a:pPr>
            <a:r>
              <a:rPr lang="en-US" altLang="zh-CN" dirty="0" err="1">
                <a:latin typeface="微软雅黑" panose="020B0503020204020204" pitchFamily="34" charset="-122"/>
                <a:ea typeface="微软雅黑" panose="020B0503020204020204" pitchFamily="34" charset="-122"/>
                <a:cs typeface="Arial" panose="020B0604020202020204" pitchFamily="34" charset="0"/>
              </a:rPr>
              <a:t>抗氧化</a:t>
            </a:r>
            <a:r>
              <a:rPr lang="zh-CN" altLang="en-US" dirty="0">
                <a:latin typeface="微软雅黑" panose="020B0503020204020204" pitchFamily="34" charset="-122"/>
                <a:ea typeface="微软雅黑" panose="020B0503020204020204" pitchFamily="34" charset="-122"/>
                <a:cs typeface="Arial" panose="020B0604020202020204" pitchFamily="34" charset="0"/>
              </a:rPr>
              <a:t>、</a:t>
            </a:r>
            <a:r>
              <a:rPr lang="en-US" altLang="zh-CN" dirty="0" err="1">
                <a:latin typeface="微软雅黑" panose="020B0503020204020204" pitchFamily="34" charset="-122"/>
                <a:ea typeface="微软雅黑" panose="020B0503020204020204" pitchFamily="34" charset="-122"/>
                <a:cs typeface="Arial" panose="020B0604020202020204" pitchFamily="34" charset="0"/>
              </a:rPr>
              <a:t>抗炎</a:t>
            </a:r>
            <a:r>
              <a:rPr lang="zh-CN" altLang="en-US" dirty="0">
                <a:latin typeface="微软雅黑" panose="020B0503020204020204" pitchFamily="34" charset="-122"/>
                <a:ea typeface="微软雅黑" panose="020B0503020204020204" pitchFamily="34" charset="-122"/>
                <a:cs typeface="Arial" panose="020B0604020202020204" pitchFamily="34" charset="0"/>
              </a:rPr>
              <a:t>、促进神经元再生</a:t>
            </a:r>
            <a:endParaRPr lang="en-US" altLang="zh-CN" dirty="0">
              <a:latin typeface="微软雅黑" panose="020B0503020204020204" pitchFamily="34" charset="-122"/>
              <a:ea typeface="微软雅黑" panose="020B0503020204020204" pitchFamily="34" charset="-122"/>
              <a:cs typeface="Arial" panose="020B0604020202020204" pitchFamily="34" charset="0"/>
            </a:endParaRPr>
          </a:p>
          <a:p>
            <a:pPr marL="285750" indent="-285750" eaLnBrk="1" fontAlgn="auto" hangingPunct="1">
              <a:lnSpc>
                <a:spcPct val="200000"/>
              </a:lnSpc>
              <a:spcBef>
                <a:spcPts val="0"/>
              </a:spcBef>
              <a:spcAft>
                <a:spcPts val="0"/>
              </a:spcAft>
              <a:buFont typeface="Wingdings" panose="05000000000000000000" pitchFamily="2" charset="2"/>
              <a:buChar char="Ø"/>
              <a:defRPr/>
            </a:pPr>
            <a:r>
              <a:rPr lang="zh-CN" altLang="en-US" sz="2000" dirty="0">
                <a:latin typeface="微软雅黑" panose="020B0503020204020204" pitchFamily="34" charset="-122"/>
                <a:ea typeface="微软雅黑" panose="020B0503020204020204" pitchFamily="34" charset="-122"/>
                <a:cs typeface="Arial" panose="020B0604020202020204" pitchFamily="34" charset="0"/>
              </a:rPr>
              <a:t> 神经</a:t>
            </a:r>
            <a:r>
              <a:rPr lang="zh-CN" altLang="en-US"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保护</a:t>
            </a:r>
            <a:endParaRPr lang="zh-CN" altLang="en-US" sz="2000" dirty="0">
              <a:latin typeface="微软雅黑" panose="020B0503020204020204" pitchFamily="34" charset="-122"/>
              <a:ea typeface="微软雅黑" panose="020B0503020204020204" pitchFamily="34" charset="-122"/>
              <a:cs typeface="Arial" panose="020B0604020202020204" pitchFamily="34" charset="0"/>
            </a:endParaRPr>
          </a:p>
          <a:p>
            <a:pPr marL="742950" lvl="1" indent="-285750" algn="l" eaLnBrk="1" fontAlgn="auto" latinLnBrk="0" hangingPunct="1">
              <a:lnSpc>
                <a:spcPct val="200000"/>
              </a:lnSpc>
              <a:spcBef>
                <a:spcPts val="0"/>
              </a:spcBef>
              <a:spcAft>
                <a:spcPts val="0"/>
              </a:spcAft>
              <a:buSzTx/>
              <a:buFont typeface="Wingdings" panose="05000000000000000000" pitchFamily="2" charset="2"/>
              <a:buChar char="Ø"/>
              <a:defRPr/>
            </a:pPr>
            <a:r>
              <a:rPr lang="en-US" altLang="zh-CN" dirty="0" err="1">
                <a:latin typeface="微软雅黑" panose="020B0503020204020204" pitchFamily="34" charset="-122"/>
                <a:ea typeface="微软雅黑" panose="020B0503020204020204" pitchFamily="34" charset="-122"/>
                <a:cs typeface="Arial" panose="020B0604020202020204" pitchFamily="34" charset="0"/>
                <a:sym typeface="+mn-ea"/>
              </a:rPr>
              <a:t>抑制谷氨酸介导的兴奋性神经毒性</a:t>
            </a:r>
            <a:endParaRPr lang="zh-CN" altLang="en-US"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3810000" y="254000"/>
            <a:ext cx="83820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p:nvPr/>
        </p:nvGrpSpPr>
        <p:grpSpPr bwMode="auto">
          <a:xfrm>
            <a:off x="550863" y="82550"/>
            <a:ext cx="3541712" cy="585788"/>
            <a:chOff x="551544" y="82976"/>
            <a:chExt cx="3540396" cy="584775"/>
          </a:xfrm>
        </p:grpSpPr>
        <p:sp>
          <p:nvSpPr>
            <p:cNvPr id="6170" name="文本框 4"/>
            <p:cNvSpPr txBox="1">
              <a:spLocks noChangeArrowheads="1"/>
            </p:cNvSpPr>
            <p:nvPr/>
          </p:nvSpPr>
          <p:spPr bwMode="auto">
            <a:xfrm>
              <a:off x="800100" y="111278"/>
              <a:ext cx="3291840" cy="52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a:solidFill>
                    <a:srgbClr val="044875"/>
                  </a:solidFill>
                  <a:latin typeface="微软雅黑" panose="020B0503020204020204" pitchFamily="34" charset="-122"/>
                  <a:ea typeface="微软雅黑" panose="020B0503020204020204" pitchFamily="34" charset="-122"/>
                </a:rPr>
                <a:t>研究背景</a:t>
              </a: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01</a:t>
              </a:r>
              <a:endParaRPr lang="zh-CN" altLang="en-US" sz="3200" dirty="0">
                <a:solidFill>
                  <a:schemeClr val="bg2">
                    <a:lumMod val="25000"/>
                  </a:schemeClr>
                </a:solidFill>
                <a:latin typeface="Impact" panose="020B0806030902050204" pitchFamily="34" charset="0"/>
                <a:ea typeface="+mn-ea"/>
              </a:endParaRPr>
            </a:p>
          </p:txBody>
        </p:sp>
      </p:grpSp>
      <p:sp>
        <p:nvSpPr>
          <p:cNvPr id="8" name="矩形 7"/>
          <p:cNvSpPr/>
          <p:nvPr/>
        </p:nvSpPr>
        <p:spPr>
          <a:xfrm>
            <a:off x="0" y="6621780"/>
            <a:ext cx="12191365" cy="23622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169" name="文本框 53"/>
          <p:cNvSpPr txBox="1">
            <a:spLocks noChangeArrowheads="1"/>
          </p:cNvSpPr>
          <p:nvPr/>
        </p:nvSpPr>
        <p:spPr bwMode="auto">
          <a:xfrm>
            <a:off x="509722" y="983799"/>
            <a:ext cx="6532880" cy="621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457200" indent="-457200" eaLnBrk="1" latinLnBrk="0" hangingPunct="1">
              <a:lnSpc>
                <a:spcPct val="150000"/>
              </a:lnSpc>
              <a:buFont typeface="Wingdings" panose="05000000000000000000" charset="0"/>
              <a:buChar char="Ø"/>
            </a:pPr>
            <a:r>
              <a:rPr lang="zh-CN" altLang="en-US" sz="2600" b="1"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槲皮素 </a:t>
            </a:r>
            <a:r>
              <a:rPr lang="en-US" altLang="zh-CN" sz="2000" b="1"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(q</a:t>
            </a:r>
            <a:r>
              <a:rPr lang="en-US" altLang="zh-CN" sz="2000" b="1" dirty="0">
                <a:latin typeface="微软雅黑" panose="020B0503020204020204" pitchFamily="34" charset="-122"/>
                <a:ea typeface="微软雅黑" panose="020B0503020204020204" pitchFamily="34" charset="-122"/>
                <a:cs typeface="Arial" panose="020B0604020202020204" pitchFamily="34" charset="0"/>
              </a:rPr>
              <a:t>uercetin, Que) </a:t>
            </a:r>
            <a:endParaRPr lang="en-US" altLang="zh-CN" sz="2000" b="1"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125" name="TextBox 8"/>
          <p:cNvSpPr txBox="1">
            <a:spLocks noChangeArrowheads="1"/>
          </p:cNvSpPr>
          <p:nvPr/>
        </p:nvSpPr>
        <p:spPr bwMode="auto">
          <a:xfrm>
            <a:off x="8942922" y="6125554"/>
            <a:ext cx="3229901" cy="49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marL="0" indent="0" algn="just" latinLnBrk="0">
              <a:lnSpc>
                <a:spcPct val="125000"/>
              </a:lnSpc>
              <a:spcBef>
                <a:spcPts val="0"/>
              </a:spcBef>
              <a:buNone/>
            </a:pPr>
            <a:r>
              <a:rPr lang="en-US" altLang="zh-CN" sz="1100" kern="100" dirty="0" err="1">
                <a:effectLst/>
                <a:latin typeface="微软雅黑" panose="020B0503020204020204" pitchFamily="34" charset="-122"/>
                <a:cs typeface="Times New Roman" panose="02020603050405020304" charset="0"/>
              </a:rPr>
              <a:t>Xiaojuan</a:t>
            </a:r>
            <a:r>
              <a:rPr lang="en-US" altLang="zh-CN" sz="1100" kern="100" dirty="0">
                <a:effectLst/>
                <a:latin typeface="微软雅黑" panose="020B0503020204020204" pitchFamily="34" charset="-122"/>
                <a:cs typeface="Times New Roman" panose="02020603050405020304" charset="0"/>
              </a:rPr>
              <a:t> Han, et al.</a:t>
            </a:r>
            <a:r>
              <a:rPr lang="en-US" altLang="zh-CN" sz="1100" kern="100" dirty="0">
                <a:latin typeface="微软雅黑" panose="020B0503020204020204" pitchFamily="34" charset="-122"/>
                <a:cs typeface="Times New Roman" panose="02020603050405020304" charset="0"/>
              </a:rPr>
              <a:t>,</a:t>
            </a:r>
            <a:r>
              <a:rPr lang="zh-CN" altLang="en-US" sz="1100" kern="100" dirty="0">
                <a:latin typeface="微软雅黑" panose="020B0503020204020204" pitchFamily="34" charset="-122"/>
                <a:cs typeface="Times New Roman" panose="02020603050405020304" charset="0"/>
              </a:rPr>
              <a:t> </a:t>
            </a:r>
            <a:r>
              <a:rPr lang="en-US" altLang="zh-CN" sz="1100" i="1" kern="100" dirty="0">
                <a:effectLst/>
                <a:latin typeface="微软雅黑" panose="020B0503020204020204" pitchFamily="34" charset="-122"/>
                <a:cs typeface="Times New Roman" panose="02020603050405020304" charset="0"/>
              </a:rPr>
              <a:t>Redox Biol</a:t>
            </a:r>
            <a:r>
              <a:rPr lang="en-US" altLang="zh-CN" sz="1100" kern="100" dirty="0">
                <a:effectLst/>
                <a:latin typeface="微软雅黑" panose="020B0503020204020204" pitchFamily="34" charset="-122"/>
                <a:cs typeface="Times New Roman" panose="02020603050405020304" charset="0"/>
              </a:rPr>
              <a:t>, 2021</a:t>
            </a:r>
            <a:endParaRPr lang="zh-CN" altLang="zh-CN" sz="1100" kern="100" dirty="0">
              <a:effectLst/>
              <a:latin typeface="微软雅黑" panose="020B0503020204020204" pitchFamily="34" charset="-122"/>
              <a:cs typeface="Times New Roman" panose="02020603050405020304" charset="0"/>
            </a:endParaRPr>
          </a:p>
          <a:p>
            <a:pPr marL="0" indent="0" algn="just" latinLnBrk="0">
              <a:lnSpc>
                <a:spcPct val="125000"/>
              </a:lnSpc>
              <a:spcBef>
                <a:spcPts val="0"/>
              </a:spcBef>
              <a:buNone/>
            </a:pPr>
            <a:r>
              <a:rPr lang="en-US" altLang="zh-CN" sz="1100" kern="100" dirty="0" err="1">
                <a:latin typeface="微软雅黑" panose="020B0503020204020204" pitchFamily="34" charset="-122"/>
                <a:cs typeface="Times New Roman" panose="02020603050405020304" charset="0"/>
              </a:rPr>
              <a:t>Shahazul</a:t>
            </a:r>
            <a:r>
              <a:rPr lang="en-US" altLang="zh-CN" sz="1100" kern="100" dirty="0">
                <a:latin typeface="微软雅黑" panose="020B0503020204020204" pitchFamily="34" charset="-122"/>
                <a:cs typeface="Times New Roman" panose="02020603050405020304" charset="0"/>
              </a:rPr>
              <a:t> Islam</a:t>
            </a:r>
            <a:r>
              <a:rPr lang="en-US" altLang="zh-CN" sz="1100" kern="100" dirty="0">
                <a:effectLst/>
                <a:latin typeface="微软雅黑" panose="020B0503020204020204" pitchFamily="34" charset="-122"/>
                <a:cs typeface="Times New Roman" panose="02020603050405020304" charset="0"/>
              </a:rPr>
              <a:t>, et al., </a:t>
            </a:r>
            <a:r>
              <a:rPr lang="en-US" altLang="zh-CN" sz="1100" i="1" kern="100" dirty="0">
                <a:effectLst/>
                <a:latin typeface="微软雅黑" panose="020B0503020204020204" pitchFamily="34" charset="-122"/>
                <a:cs typeface="Times New Roman" panose="02020603050405020304" charset="0"/>
              </a:rPr>
              <a:t>Front </a:t>
            </a:r>
            <a:r>
              <a:rPr lang="en-US" altLang="zh-CN" sz="1100" i="1" kern="100" dirty="0" err="1">
                <a:effectLst/>
                <a:latin typeface="微软雅黑" panose="020B0503020204020204" pitchFamily="34" charset="-122"/>
                <a:cs typeface="Times New Roman" panose="02020603050405020304" charset="0"/>
              </a:rPr>
              <a:t>Pharmacol</a:t>
            </a:r>
            <a:r>
              <a:rPr lang="en-US" altLang="zh-CN" sz="1100" kern="100" dirty="0">
                <a:effectLst/>
                <a:latin typeface="微软雅黑" panose="020B0503020204020204" pitchFamily="34" charset="-122"/>
                <a:cs typeface="Times New Roman" panose="02020603050405020304" charset="0"/>
              </a:rPr>
              <a:t>, 2021</a:t>
            </a:r>
          </a:p>
        </p:txBody>
      </p:sp>
      <p:sp>
        <p:nvSpPr>
          <p:cNvPr id="11" name="灯片编号占位符 10"/>
          <p:cNvSpPr>
            <a:spLocks noGrp="1"/>
          </p:cNvSpPr>
          <p:nvPr>
            <p:ph type="sldNum" sz="quarter" idx="12"/>
          </p:nvPr>
        </p:nvSpPr>
        <p:spPr>
          <a:xfrm>
            <a:off x="9448165" y="6557010"/>
            <a:ext cx="2743200" cy="365125"/>
          </a:xfrm>
        </p:spPr>
        <p:txBody>
          <a:bodyPr/>
          <a:lstStyle/>
          <a:p>
            <a:fld id="{9D55DC8D-C4F0-4F0D-B826-92573808DA56}" type="slidenum">
              <a:rPr lang="zh-CN" altLang="en-US">
                <a:solidFill>
                  <a:schemeClr val="bg1"/>
                </a:solidFill>
              </a:rPr>
              <a:t>3</a:t>
            </a:fld>
            <a:endParaRPr lang="zh-CN" altLang="en-US">
              <a:solidFill>
                <a:schemeClr val="bg1"/>
              </a:solidFill>
            </a:endParaRPr>
          </a:p>
        </p:txBody>
      </p:sp>
      <p:grpSp>
        <p:nvGrpSpPr>
          <p:cNvPr id="15" name="组合 14">
            <a:extLst>
              <a:ext uri="{FF2B5EF4-FFF2-40B4-BE49-F238E27FC236}">
                <a16:creationId xmlns:a16="http://schemas.microsoft.com/office/drawing/2014/main" id="{15913B37-2F3D-5DDD-8F31-A19F070095D5}"/>
              </a:ext>
            </a:extLst>
          </p:cNvPr>
          <p:cNvGrpSpPr>
            <a:grpSpLocks noChangeAspect="1"/>
          </p:cNvGrpSpPr>
          <p:nvPr/>
        </p:nvGrpSpPr>
        <p:grpSpPr>
          <a:xfrm>
            <a:off x="5274693" y="2166608"/>
            <a:ext cx="3535819" cy="2930687"/>
            <a:chOff x="3477561" y="2115509"/>
            <a:chExt cx="2319188" cy="1922274"/>
          </a:xfrm>
        </p:grpSpPr>
        <p:pic>
          <p:nvPicPr>
            <p:cNvPr id="13" name="图片 65" descr="C:\Users\ASUS\Desktop\500px-Quercetin.svg.png500px-Quercetin.svg">
              <a:extLst>
                <a:ext uri="{FF2B5EF4-FFF2-40B4-BE49-F238E27FC236}">
                  <a16:creationId xmlns:a16="http://schemas.microsoft.com/office/drawing/2014/main" id="{9E1D4A19-86DA-A1C7-A018-82CE8BE96AEF}"/>
                </a:ext>
              </a:extLst>
            </p:cNvPr>
            <p:cNvPicPr>
              <a:picLocks noChangeAspect="1"/>
            </p:cNvPicPr>
            <p:nvPr/>
          </p:nvPicPr>
          <p:blipFill>
            <a:blip r:embed="rId3"/>
            <a:srcRect/>
            <a:stretch>
              <a:fillRect/>
            </a:stretch>
          </p:blipFill>
          <p:spPr bwMode="auto">
            <a:xfrm>
              <a:off x="3517473" y="2115509"/>
              <a:ext cx="2266282" cy="152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3">
              <a:extLst>
                <a:ext uri="{FF2B5EF4-FFF2-40B4-BE49-F238E27FC236}">
                  <a16:creationId xmlns:a16="http://schemas.microsoft.com/office/drawing/2014/main" id="{4F3CC6D3-23DD-E3EF-5E53-86D73A3518B2}"/>
                </a:ext>
              </a:extLst>
            </p:cNvPr>
            <p:cNvSpPr txBox="1"/>
            <p:nvPr/>
          </p:nvSpPr>
          <p:spPr>
            <a:xfrm>
              <a:off x="3477561" y="3730006"/>
              <a:ext cx="2319188" cy="30777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槲皮素的化学结构</a:t>
              </a:r>
            </a:p>
          </p:txBody>
        </p:sp>
      </p:grpSp>
      <p:grpSp>
        <p:nvGrpSpPr>
          <p:cNvPr id="25" name="组合 24">
            <a:extLst>
              <a:ext uri="{FF2B5EF4-FFF2-40B4-BE49-F238E27FC236}">
                <a16:creationId xmlns:a16="http://schemas.microsoft.com/office/drawing/2014/main" id="{4853B4AB-CDA6-CA0A-F4D1-202C0C46D57E}"/>
              </a:ext>
            </a:extLst>
          </p:cNvPr>
          <p:cNvGrpSpPr>
            <a:grpSpLocks noChangeAspect="1"/>
          </p:cNvGrpSpPr>
          <p:nvPr/>
        </p:nvGrpSpPr>
        <p:grpSpPr>
          <a:xfrm>
            <a:off x="8571127" y="1394626"/>
            <a:ext cx="3264187" cy="3523098"/>
            <a:chOff x="8814613" y="1666209"/>
            <a:chExt cx="3011716" cy="3250601"/>
          </a:xfrm>
        </p:grpSpPr>
        <p:grpSp>
          <p:nvGrpSpPr>
            <p:cNvPr id="24" name="组合 23">
              <a:extLst>
                <a:ext uri="{FF2B5EF4-FFF2-40B4-BE49-F238E27FC236}">
                  <a16:creationId xmlns:a16="http://schemas.microsoft.com/office/drawing/2014/main" id="{C45E1E54-0876-335B-84F8-DDEF4A157E35}"/>
                </a:ext>
              </a:extLst>
            </p:cNvPr>
            <p:cNvGrpSpPr/>
            <p:nvPr/>
          </p:nvGrpSpPr>
          <p:grpSpPr>
            <a:xfrm>
              <a:off x="8947403" y="1954513"/>
              <a:ext cx="2878926" cy="2962297"/>
              <a:chOff x="8921144" y="1941835"/>
              <a:chExt cx="2878926" cy="2962297"/>
            </a:xfrm>
          </p:grpSpPr>
          <p:grpSp>
            <p:nvGrpSpPr>
              <p:cNvPr id="12" name="组合 11">
                <a:extLst>
                  <a:ext uri="{FF2B5EF4-FFF2-40B4-BE49-F238E27FC236}">
                    <a16:creationId xmlns:a16="http://schemas.microsoft.com/office/drawing/2014/main" id="{C99C1E4D-2B7F-33BB-8325-7E41879164E5}"/>
                  </a:ext>
                </a:extLst>
              </p:cNvPr>
              <p:cNvGrpSpPr/>
              <p:nvPr/>
            </p:nvGrpSpPr>
            <p:grpSpPr>
              <a:xfrm>
                <a:off x="8921144" y="1941835"/>
                <a:ext cx="2771701" cy="2962297"/>
                <a:chOff x="5133776" y="2813015"/>
                <a:chExt cx="2771701" cy="2962297"/>
              </a:xfrm>
            </p:grpSpPr>
            <p:pic>
              <p:nvPicPr>
                <p:cNvPr id="9" name="图片 8">
                  <a:extLst>
                    <a:ext uri="{FF2B5EF4-FFF2-40B4-BE49-F238E27FC236}">
                      <a16:creationId xmlns:a16="http://schemas.microsoft.com/office/drawing/2014/main" id="{BD7D1B1C-C7E1-17D2-BB6A-0165D196ABE1}"/>
                    </a:ext>
                  </a:extLst>
                </p:cNvPr>
                <p:cNvPicPr>
                  <a:picLocks noChangeAspect="1"/>
                </p:cNvPicPr>
                <p:nvPr/>
              </p:nvPicPr>
              <p:blipFill rotWithShape="1">
                <a:blip r:embed="rId4"/>
                <a:srcRect l="6317" t="58562" r="80631"/>
                <a:stretch/>
              </p:blipFill>
              <p:spPr>
                <a:xfrm>
                  <a:off x="5661957" y="2813015"/>
                  <a:ext cx="1347844" cy="2458907"/>
                </a:xfrm>
                <a:prstGeom prst="rect">
                  <a:avLst/>
                </a:prstGeom>
              </p:spPr>
            </p:pic>
            <p:sp>
              <p:nvSpPr>
                <p:cNvPr id="10" name="文本框 9">
                  <a:extLst>
                    <a:ext uri="{FF2B5EF4-FFF2-40B4-BE49-F238E27FC236}">
                      <a16:creationId xmlns:a16="http://schemas.microsoft.com/office/drawing/2014/main" id="{2A1B04D4-0A0D-DA55-AD5F-A8700264EA65}"/>
                    </a:ext>
                  </a:extLst>
                </p:cNvPr>
                <p:cNvSpPr txBox="1"/>
                <p:nvPr/>
              </p:nvSpPr>
              <p:spPr>
                <a:xfrm>
                  <a:off x="5133776" y="5491340"/>
                  <a:ext cx="2771701" cy="283972"/>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槲皮素防止谷氨酸介导的神经损伤</a:t>
                  </a:r>
                </a:p>
              </p:txBody>
            </p:sp>
          </p:grpSp>
          <p:sp>
            <p:nvSpPr>
              <p:cNvPr id="18" name="矩形 17">
                <a:extLst>
                  <a:ext uri="{FF2B5EF4-FFF2-40B4-BE49-F238E27FC236}">
                    <a16:creationId xmlns:a16="http://schemas.microsoft.com/office/drawing/2014/main" id="{95EB9CED-7725-5289-D2F8-A0C644617DED}"/>
                  </a:ext>
                </a:extLst>
              </p:cNvPr>
              <p:cNvSpPr/>
              <p:nvPr/>
            </p:nvSpPr>
            <p:spPr>
              <a:xfrm>
                <a:off x="10483239" y="3033183"/>
                <a:ext cx="965200" cy="1855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51F52557-9C9A-CD52-239C-65DCBFBBC217}"/>
                  </a:ext>
                </a:extLst>
              </p:cNvPr>
              <p:cNvSpPr txBox="1"/>
              <p:nvPr/>
            </p:nvSpPr>
            <p:spPr>
              <a:xfrm>
                <a:off x="10452226" y="2929913"/>
                <a:ext cx="1347844" cy="482751"/>
              </a:xfrm>
              <a:prstGeom prst="rect">
                <a:avLst/>
              </a:prstGeom>
              <a:noFill/>
            </p:spPr>
            <p:txBody>
              <a:bodyPr wrap="square" rtlCol="0">
                <a:spAutoFit/>
              </a:bodyPr>
              <a:lstStyle/>
              <a:p>
                <a:pPr algn="ctr"/>
                <a:r>
                  <a:rPr lang="en-US" altLang="zh-CN" sz="1400" dirty="0">
                    <a:solidFill>
                      <a:srgbClr val="C00000"/>
                    </a:solidFill>
                    <a:latin typeface="微软雅黑" panose="020B0503020204020204" pitchFamily="34" charset="-122"/>
                    <a:ea typeface="微软雅黑" panose="020B0503020204020204" pitchFamily="34" charset="-122"/>
                  </a:rPr>
                  <a:t>↓ Glutamate</a:t>
                </a:r>
              </a:p>
              <a:p>
                <a:pPr algn="ctr"/>
                <a:r>
                  <a:rPr lang="zh-CN" altLang="en-US" sz="1400" dirty="0">
                    <a:solidFill>
                      <a:srgbClr val="C00000"/>
                    </a:solidFill>
                    <a:latin typeface="微软雅黑" panose="020B0503020204020204" pitchFamily="34" charset="-122"/>
                    <a:ea typeface="微软雅黑" panose="020B0503020204020204" pitchFamily="34" charset="-122"/>
                  </a:rPr>
                  <a:t>谷氨酸递质</a:t>
                </a:r>
              </a:p>
            </p:txBody>
          </p:sp>
          <p:sp>
            <p:nvSpPr>
              <p:cNvPr id="20" name="椭圆 19">
                <a:extLst>
                  <a:ext uri="{FF2B5EF4-FFF2-40B4-BE49-F238E27FC236}">
                    <a16:creationId xmlns:a16="http://schemas.microsoft.com/office/drawing/2014/main" id="{553A292E-9F7C-C4C8-795D-342FD1C672EE}"/>
                  </a:ext>
                </a:extLst>
              </p:cNvPr>
              <p:cNvSpPr/>
              <p:nvPr/>
            </p:nvSpPr>
            <p:spPr>
              <a:xfrm>
                <a:off x="9875551" y="3541103"/>
                <a:ext cx="684213" cy="283646"/>
              </a:xfrm>
              <a:prstGeom prst="ellipse">
                <a:avLst/>
              </a:prstGeom>
              <a:solidFill>
                <a:srgbClr val="DEE8F2"/>
              </a:solidFill>
              <a:ln>
                <a:solidFill>
                  <a:srgbClr val="0448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3EDD85DE-EB87-1D92-0B94-248C48FFEBB0}"/>
                  </a:ext>
                </a:extLst>
              </p:cNvPr>
              <p:cNvSpPr txBox="1"/>
              <p:nvPr/>
            </p:nvSpPr>
            <p:spPr>
              <a:xfrm>
                <a:off x="9854450" y="3529037"/>
                <a:ext cx="726417" cy="307777"/>
              </a:xfrm>
              <a:prstGeom prst="rect">
                <a:avLst/>
              </a:prstGeom>
              <a:noFill/>
            </p:spPr>
            <p:txBody>
              <a:bodyPr wrap="square" rtlCol="0">
                <a:spAutoFit/>
              </a:bodyPr>
              <a:lstStyle/>
              <a:p>
                <a:pPr algn="ctr"/>
                <a:r>
                  <a:rPr lang="en-US" altLang="zh-CN" sz="1400" dirty="0">
                    <a:latin typeface="微软雅黑" panose="020B0503020204020204" pitchFamily="34" charset="-122"/>
                    <a:ea typeface="微软雅黑" panose="020B0503020204020204" pitchFamily="34" charset="-122"/>
                  </a:rPr>
                  <a:t>↓ GSH</a:t>
                </a:r>
                <a:endParaRPr lang="zh-CN" altLang="en-US" sz="1400" dirty="0">
                  <a:latin typeface="微软雅黑" panose="020B0503020204020204" pitchFamily="34" charset="-122"/>
                  <a:ea typeface="微软雅黑" panose="020B0503020204020204" pitchFamily="34" charset="-122"/>
                </a:endParaRPr>
              </a:p>
            </p:txBody>
          </p:sp>
          <p:sp>
            <p:nvSpPr>
              <p:cNvPr id="22" name="矩形: 圆角 21">
                <a:extLst>
                  <a:ext uri="{FF2B5EF4-FFF2-40B4-BE49-F238E27FC236}">
                    <a16:creationId xmlns:a16="http://schemas.microsoft.com/office/drawing/2014/main" id="{8A4BFE8B-D8E2-DAAA-BF42-9A85EB695067}"/>
                  </a:ext>
                </a:extLst>
              </p:cNvPr>
              <p:cNvSpPr/>
              <p:nvPr/>
            </p:nvSpPr>
            <p:spPr>
              <a:xfrm>
                <a:off x="9813888" y="4142174"/>
                <a:ext cx="807543" cy="227145"/>
              </a:xfrm>
              <a:prstGeom prst="roundRect">
                <a:avLst/>
              </a:prstGeom>
              <a:solidFill>
                <a:srgbClr val="F3E0D1"/>
              </a:solidFill>
              <a:ln>
                <a:solidFill>
                  <a:srgbClr val="0448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6F23AF33-D506-B191-0680-551BC3BB3D8E}"/>
                  </a:ext>
                </a:extLst>
              </p:cNvPr>
              <p:cNvSpPr txBox="1"/>
              <p:nvPr/>
            </p:nvSpPr>
            <p:spPr>
              <a:xfrm>
                <a:off x="9863824" y="4119146"/>
                <a:ext cx="726417" cy="307777"/>
              </a:xfrm>
              <a:prstGeom prst="rect">
                <a:avLst/>
              </a:prstGeom>
              <a:noFill/>
            </p:spPr>
            <p:txBody>
              <a:bodyPr wrap="square" rtlCol="0">
                <a:spAutoFit/>
              </a:bodyPr>
              <a:lstStyle/>
              <a:p>
                <a:pPr algn="ctr"/>
                <a:r>
                  <a:rPr lang="en-US" altLang="zh-CN" sz="1400" dirty="0">
                    <a:latin typeface="微软雅黑" panose="020B0503020204020204" pitchFamily="34" charset="-122"/>
                    <a:ea typeface="微软雅黑" panose="020B0503020204020204" pitchFamily="34" charset="-122"/>
                  </a:rPr>
                  <a:t>↓ ROS</a:t>
                </a:r>
                <a:endParaRPr lang="zh-CN" altLang="en-US" sz="1400" dirty="0">
                  <a:latin typeface="微软雅黑" panose="020B0503020204020204" pitchFamily="34" charset="-122"/>
                  <a:ea typeface="微软雅黑" panose="020B0503020204020204" pitchFamily="34" charset="-122"/>
                </a:endParaRPr>
              </a:p>
            </p:txBody>
          </p:sp>
        </p:grpSp>
        <p:sp>
          <p:nvSpPr>
            <p:cNvPr id="16" name="文本框 15">
              <a:extLst>
                <a:ext uri="{FF2B5EF4-FFF2-40B4-BE49-F238E27FC236}">
                  <a16:creationId xmlns:a16="http://schemas.microsoft.com/office/drawing/2014/main" id="{58183535-268B-3E13-5612-311B21CAC157}"/>
                </a:ext>
              </a:extLst>
            </p:cNvPr>
            <p:cNvSpPr txBox="1"/>
            <p:nvPr/>
          </p:nvSpPr>
          <p:spPr>
            <a:xfrm>
              <a:off x="8814613" y="1666209"/>
              <a:ext cx="2904490" cy="312368"/>
            </a:xfrm>
            <a:prstGeom prst="rect">
              <a:avLst/>
            </a:prstGeom>
            <a:solidFill>
              <a:schemeClr val="bg1"/>
            </a:solidFill>
          </p:spPr>
          <p:txBody>
            <a:bodyPr wrap="square" rtlCol="0">
              <a:spAutoFit/>
            </a:bodyPr>
            <a:lstStyle/>
            <a:p>
              <a:pPr algn="ctr"/>
              <a:r>
                <a:rPr lang="en-US" altLang="zh-CN" sz="1600" dirty="0">
                  <a:latin typeface="微软雅黑" panose="020B0503020204020204" pitchFamily="34" charset="-122"/>
                  <a:ea typeface="微软雅黑" panose="020B0503020204020204" pitchFamily="34" charset="-122"/>
                </a:rPr>
                <a:t>Glutamate excitotoxicity</a:t>
              </a:r>
              <a:endParaRPr lang="zh-CN" altLang="en-US" sz="1600" dirty="0">
                <a:latin typeface="微软雅黑" panose="020B0503020204020204" pitchFamily="34" charset="-122"/>
                <a:ea typeface="微软雅黑" panose="020B0503020204020204" pitchFamily="34" charset="-122"/>
              </a:endParaRPr>
            </a:p>
          </p:txBody>
        </p:sp>
      </p:grpSp>
      <p:sp>
        <p:nvSpPr>
          <p:cNvPr id="5" name="文本框 4">
            <a:extLst>
              <a:ext uri="{FF2B5EF4-FFF2-40B4-BE49-F238E27FC236}">
                <a16:creationId xmlns:a16="http://schemas.microsoft.com/office/drawing/2014/main" id="{5A443D3D-C656-CBB7-B5C3-77CAAA4BFAB6}"/>
              </a:ext>
            </a:extLst>
          </p:cNvPr>
          <p:cNvSpPr txBox="1"/>
          <p:nvPr/>
        </p:nvSpPr>
        <p:spPr>
          <a:xfrm>
            <a:off x="10802708" y="2212541"/>
            <a:ext cx="1151773" cy="307777"/>
          </a:xfrm>
          <a:prstGeom prst="rect">
            <a:avLst/>
          </a:prstGeom>
          <a:noFill/>
        </p:spPr>
        <p:txBody>
          <a:bodyPr wrap="square" rtlCol="0">
            <a:spAutoFit/>
          </a:bodyPr>
          <a:lstStyle/>
          <a:p>
            <a:pPr algn="ctr"/>
            <a:r>
              <a:rPr lang="en-US" altLang="zh-CN" sz="1400" dirty="0">
                <a:solidFill>
                  <a:srgbClr val="C00000"/>
                </a:solidFill>
                <a:latin typeface="微软雅黑" panose="020B0503020204020204" pitchFamily="34" charset="-122"/>
                <a:ea typeface="微软雅黑" panose="020B0503020204020204" pitchFamily="34" charset="-122"/>
              </a:rPr>
              <a:t>Quercetin</a:t>
            </a:r>
            <a:endParaRPr lang="zh-CN" altLang="en-US" sz="1400" dirty="0">
              <a:solidFill>
                <a:srgbClr val="C00000"/>
              </a:solidFill>
              <a:latin typeface="微软雅黑" panose="020B0503020204020204" pitchFamily="34" charset="-122"/>
              <a:ea typeface="微软雅黑" panose="020B0503020204020204" pitchFamily="34" charset="-122"/>
            </a:endParaRPr>
          </a:p>
        </p:txBody>
      </p:sp>
      <p:sp>
        <p:nvSpPr>
          <p:cNvPr id="32" name="箭头: 左 31">
            <a:extLst>
              <a:ext uri="{FF2B5EF4-FFF2-40B4-BE49-F238E27FC236}">
                <a16:creationId xmlns:a16="http://schemas.microsoft.com/office/drawing/2014/main" id="{E0F04990-DF42-971C-98D7-1655F0446121}"/>
              </a:ext>
            </a:extLst>
          </p:cNvPr>
          <p:cNvSpPr/>
          <p:nvPr/>
        </p:nvSpPr>
        <p:spPr>
          <a:xfrm rot="18658825">
            <a:off x="10732999" y="2611087"/>
            <a:ext cx="320040" cy="131357"/>
          </a:xfrm>
          <a:prstGeom prst="lef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30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3810000" y="254000"/>
            <a:ext cx="83820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p:nvPr/>
        </p:nvGrpSpPr>
        <p:grpSpPr bwMode="auto">
          <a:xfrm>
            <a:off x="550863" y="82550"/>
            <a:ext cx="3541712" cy="585788"/>
            <a:chOff x="551544" y="82976"/>
            <a:chExt cx="3540396" cy="584775"/>
          </a:xfrm>
        </p:grpSpPr>
        <p:sp>
          <p:nvSpPr>
            <p:cNvPr id="6170" name="文本框 4"/>
            <p:cNvSpPr txBox="1">
              <a:spLocks noChangeArrowheads="1"/>
            </p:cNvSpPr>
            <p:nvPr/>
          </p:nvSpPr>
          <p:spPr bwMode="auto">
            <a:xfrm>
              <a:off x="800100" y="111278"/>
              <a:ext cx="3291840" cy="52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a:solidFill>
                    <a:srgbClr val="044875"/>
                  </a:solidFill>
                  <a:latin typeface="微软雅黑" panose="020B0503020204020204" pitchFamily="34" charset="-122"/>
                  <a:ea typeface="微软雅黑" panose="020B0503020204020204" pitchFamily="34" charset="-122"/>
                </a:rPr>
                <a:t>研究背景</a:t>
              </a: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01</a:t>
              </a:r>
              <a:endParaRPr lang="zh-CN" altLang="en-US" sz="3200" dirty="0">
                <a:solidFill>
                  <a:schemeClr val="bg2">
                    <a:lumMod val="25000"/>
                  </a:schemeClr>
                </a:solidFill>
                <a:latin typeface="Impact" panose="020B0806030902050204" pitchFamily="34" charset="0"/>
                <a:ea typeface="+mn-ea"/>
              </a:endParaRPr>
            </a:p>
          </p:txBody>
        </p:sp>
      </p:grpSp>
      <p:sp>
        <p:nvSpPr>
          <p:cNvPr id="8" name="矩形 7"/>
          <p:cNvSpPr/>
          <p:nvPr/>
        </p:nvSpPr>
        <p:spPr>
          <a:xfrm>
            <a:off x="0" y="6621780"/>
            <a:ext cx="12191365" cy="23622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125" name="TextBox 8"/>
          <p:cNvSpPr txBox="1">
            <a:spLocks noChangeArrowheads="1"/>
          </p:cNvSpPr>
          <p:nvPr/>
        </p:nvSpPr>
        <p:spPr bwMode="auto">
          <a:xfrm>
            <a:off x="9240526" y="6134173"/>
            <a:ext cx="2951474" cy="51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marL="0" indent="0" algn="just" latinLnBrk="0">
              <a:lnSpc>
                <a:spcPct val="125000"/>
              </a:lnSpc>
              <a:spcBef>
                <a:spcPts val="0"/>
              </a:spcBef>
              <a:buNone/>
            </a:pPr>
            <a:r>
              <a:rPr lang="en-US" altLang="zh-CN" sz="1200" b="0" i="0" u="none" strike="noStrike" dirty="0">
                <a:effectLst/>
                <a:latin typeface="微软雅黑" panose="020B0503020204020204" pitchFamily="34" charset="-122"/>
              </a:rPr>
              <a:t>Keke Ren</a:t>
            </a:r>
            <a:r>
              <a:rPr lang="en-US" altLang="zh-CN" sz="1200" kern="100" dirty="0">
                <a:effectLst/>
                <a:latin typeface="微软雅黑" panose="020B0503020204020204" pitchFamily="34" charset="-122"/>
              </a:rPr>
              <a:t>, et al.,</a:t>
            </a:r>
            <a:r>
              <a:rPr lang="en-US" altLang="zh-CN" sz="1200" kern="100" dirty="0">
                <a:latin typeface="微软雅黑" panose="020B0503020204020204" pitchFamily="34" charset="-122"/>
              </a:rPr>
              <a:t> </a:t>
            </a:r>
            <a:r>
              <a:rPr lang="en-US" altLang="zh-CN" sz="1200" i="1" kern="100" dirty="0">
                <a:effectLst/>
                <a:latin typeface="微软雅黑" panose="020B0503020204020204" pitchFamily="34" charset="-122"/>
              </a:rPr>
              <a:t>Br J </a:t>
            </a:r>
            <a:r>
              <a:rPr lang="en-US" altLang="zh-CN" sz="1200" i="1" kern="100" dirty="0" err="1">
                <a:effectLst/>
                <a:latin typeface="微软雅黑" panose="020B0503020204020204" pitchFamily="34" charset="-122"/>
              </a:rPr>
              <a:t>Pharmacol</a:t>
            </a:r>
            <a:r>
              <a:rPr lang="en-US" altLang="zh-CN" sz="1200" kern="100" dirty="0">
                <a:effectLst/>
                <a:latin typeface="微软雅黑" panose="020B0503020204020204" pitchFamily="34" charset="-122"/>
              </a:rPr>
              <a:t>, 2021</a:t>
            </a:r>
            <a:endParaRPr lang="en-US" altLang="zh-CN" sz="1200" kern="100" dirty="0">
              <a:latin typeface="微软雅黑" panose="020B0503020204020204" pitchFamily="34" charset="-122"/>
            </a:endParaRPr>
          </a:p>
          <a:p>
            <a:pPr marL="0" indent="0" algn="just" latinLnBrk="0">
              <a:lnSpc>
                <a:spcPct val="125000"/>
              </a:lnSpc>
              <a:spcBef>
                <a:spcPts val="0"/>
              </a:spcBef>
              <a:buNone/>
            </a:pPr>
            <a:r>
              <a:rPr lang="en-US" altLang="zh-CN" sz="1100" kern="100" dirty="0" err="1">
                <a:effectLst/>
                <a:latin typeface="微软雅黑" panose="020B0503020204020204" pitchFamily="34" charset="-122"/>
              </a:rPr>
              <a:t>Xujiao</a:t>
            </a:r>
            <a:r>
              <a:rPr lang="en-US" altLang="zh-CN" sz="1100" kern="100" dirty="0">
                <a:effectLst/>
                <a:latin typeface="微软雅黑" panose="020B0503020204020204" pitchFamily="34" charset="-122"/>
              </a:rPr>
              <a:t> Zhou</a:t>
            </a:r>
            <a:r>
              <a:rPr lang="en-US" altLang="zh-CN" sz="1100" kern="100" dirty="0">
                <a:latin typeface="微软雅黑" panose="020B0503020204020204" pitchFamily="34" charset="-122"/>
              </a:rPr>
              <a:t>,</a:t>
            </a:r>
            <a:r>
              <a:rPr lang="en-US" altLang="zh-CN" sz="1100" kern="100" dirty="0">
                <a:effectLst/>
                <a:latin typeface="微软雅黑" panose="020B0503020204020204" pitchFamily="34" charset="-122"/>
              </a:rPr>
              <a:t> et al., </a:t>
            </a:r>
            <a:r>
              <a:rPr lang="en-US" altLang="zh-CN" sz="1100" i="1" kern="100" dirty="0">
                <a:effectLst/>
                <a:latin typeface="微软雅黑" panose="020B0503020204020204" pitchFamily="34" charset="-122"/>
              </a:rPr>
              <a:t>Front </a:t>
            </a:r>
            <a:r>
              <a:rPr lang="en-US" altLang="zh-CN" sz="1100" i="1" kern="100" dirty="0" err="1">
                <a:effectLst/>
                <a:latin typeface="微软雅黑" panose="020B0503020204020204" pitchFamily="34" charset="-122"/>
              </a:rPr>
              <a:t>Neurosci</a:t>
            </a:r>
            <a:r>
              <a:rPr lang="en-US" altLang="zh-CN" sz="1100" kern="100" dirty="0">
                <a:effectLst/>
                <a:latin typeface="微软雅黑" panose="020B0503020204020204" pitchFamily="34" charset="-122"/>
              </a:rPr>
              <a:t>, 2019</a:t>
            </a:r>
            <a:endParaRPr lang="zh-CN" altLang="zh-CN" sz="1100" kern="100" dirty="0">
              <a:effectLst/>
              <a:latin typeface="微软雅黑" panose="020B0503020204020204" pitchFamily="34" charset="-122"/>
            </a:endParaRPr>
          </a:p>
        </p:txBody>
      </p:sp>
      <p:sp>
        <p:nvSpPr>
          <p:cNvPr id="18" name="灯片编号占位符 17"/>
          <p:cNvSpPr>
            <a:spLocks noGrp="1"/>
          </p:cNvSpPr>
          <p:nvPr>
            <p:ph type="sldNum" sz="quarter" idx="12"/>
          </p:nvPr>
        </p:nvSpPr>
        <p:spPr>
          <a:xfrm>
            <a:off x="9448800" y="6557645"/>
            <a:ext cx="2743200" cy="365125"/>
          </a:xfrm>
        </p:spPr>
        <p:txBody>
          <a:bodyPr/>
          <a:lstStyle/>
          <a:p>
            <a:fld id="{9D55DC8D-C4F0-4F0D-B826-92573808DA56}" type="slidenum">
              <a:rPr lang="zh-CN" altLang="en-US">
                <a:solidFill>
                  <a:schemeClr val="bg1"/>
                </a:solidFill>
              </a:rPr>
              <a:t>4</a:t>
            </a:fld>
            <a:endParaRPr lang="zh-CN" altLang="en-US" dirty="0">
              <a:solidFill>
                <a:schemeClr val="bg1"/>
              </a:solidFill>
            </a:endParaRPr>
          </a:p>
        </p:txBody>
      </p:sp>
      <p:sp>
        <p:nvSpPr>
          <p:cNvPr id="6169" name="文本框 53"/>
          <p:cNvSpPr txBox="1">
            <a:spLocks noChangeArrowheads="1"/>
          </p:cNvSpPr>
          <p:nvPr>
            <p:custDataLst>
              <p:tags r:id="rId2"/>
            </p:custDataLst>
          </p:nvPr>
        </p:nvSpPr>
        <p:spPr bwMode="auto">
          <a:xfrm>
            <a:off x="684847" y="791591"/>
            <a:ext cx="6532880" cy="69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457200" indent="-457200" eaLnBrk="1" latinLnBrk="0" hangingPunct="1">
              <a:lnSpc>
                <a:spcPct val="150000"/>
              </a:lnSpc>
              <a:buFont typeface="Wingdings" panose="05000000000000000000" charset="0"/>
              <a:buChar char="Ø"/>
            </a:pPr>
            <a:r>
              <a:rPr lang="zh-CN" altLang="en-US" sz="2600" b="1"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槲皮素对突触传递的调控</a:t>
            </a:r>
          </a:p>
        </p:txBody>
      </p:sp>
      <p:grpSp>
        <p:nvGrpSpPr>
          <p:cNvPr id="32" name="组合 31">
            <a:extLst>
              <a:ext uri="{FF2B5EF4-FFF2-40B4-BE49-F238E27FC236}">
                <a16:creationId xmlns:a16="http://schemas.microsoft.com/office/drawing/2014/main" id="{F763F49C-AB4D-3A2E-48E1-13D331586F53}"/>
              </a:ext>
            </a:extLst>
          </p:cNvPr>
          <p:cNvGrpSpPr/>
          <p:nvPr/>
        </p:nvGrpSpPr>
        <p:grpSpPr>
          <a:xfrm>
            <a:off x="516805" y="1555312"/>
            <a:ext cx="4932317" cy="3609847"/>
            <a:chOff x="516805" y="1555312"/>
            <a:chExt cx="4932317" cy="3609847"/>
          </a:xfrm>
        </p:grpSpPr>
        <p:sp>
          <p:nvSpPr>
            <p:cNvPr id="10" name="文本框 9"/>
            <p:cNvSpPr txBox="1"/>
            <p:nvPr/>
          </p:nvSpPr>
          <p:spPr>
            <a:xfrm>
              <a:off x="516805" y="4093279"/>
              <a:ext cx="4932317" cy="1071880"/>
            </a:xfrm>
            <a:prstGeom prst="rect">
              <a:avLst/>
            </a:prstGeom>
            <a:noFill/>
          </p:spPr>
          <p:txBody>
            <a:bodyPr wrap="square" rtlCol="0">
              <a:noAutofit/>
            </a:bodyPr>
            <a:lstStyle/>
            <a:p>
              <a:pPr marL="0" lvl="1" indent="0" eaLnBrk="1" fontAlgn="auto" latinLnBrk="0" hangingPunct="1">
                <a:lnSpc>
                  <a:spcPct val="150000"/>
                </a:lnSpc>
                <a:spcBef>
                  <a:spcPts val="0"/>
                </a:spcBef>
                <a:spcAft>
                  <a:spcPts val="0"/>
                </a:spcAft>
                <a:buFont typeface="Wingdings" panose="05000000000000000000" charset="0"/>
                <a:buNone/>
                <a:defRPr/>
              </a:pPr>
              <a:r>
                <a:rPr lang="zh-CN" altLang="en-US" b="1" dirty="0">
                  <a:solidFill>
                    <a:srgbClr val="3B3838"/>
                  </a:solidFill>
                  <a:latin typeface="微软雅黑" panose="020B0503020204020204" pitchFamily="34" charset="-122"/>
                  <a:ea typeface="微软雅黑" panose="020B0503020204020204" pitchFamily="34" charset="-122"/>
                  <a:cs typeface="Arial" panose="020B0604020202020204" pitchFamily="34" charset="0"/>
                  <a:sym typeface="+mn-ea"/>
                </a:rPr>
                <a:t>小鼠前额叶 </a:t>
              </a:r>
              <a:r>
                <a:rPr lang="en-US" altLang="zh-CN" b="1" dirty="0">
                  <a:solidFill>
                    <a:srgbClr val="3B3838"/>
                  </a:solidFill>
                  <a:latin typeface="微软雅黑" panose="020B0503020204020204" pitchFamily="34" charset="-122"/>
                  <a:ea typeface="微软雅黑" panose="020B0503020204020204" pitchFamily="34" charset="-122"/>
                  <a:cs typeface="Arial" panose="020B0604020202020204" pitchFamily="34" charset="0"/>
                  <a:sym typeface="+mn-ea"/>
                </a:rPr>
                <a:t>(PFC) </a:t>
              </a:r>
              <a:r>
                <a:rPr lang="zh-CN" altLang="en-US" b="1" dirty="0">
                  <a:solidFill>
                    <a:srgbClr val="3B3838"/>
                  </a:solidFill>
                  <a:latin typeface="微软雅黑" panose="020B0503020204020204" pitchFamily="34" charset="-122"/>
                  <a:ea typeface="微软雅黑" panose="020B0503020204020204" pitchFamily="34" charset="-122"/>
                  <a:cs typeface="Arial" panose="020B0604020202020204" pitchFamily="34" charset="0"/>
                  <a:sym typeface="+mn-ea"/>
                </a:rPr>
                <a:t>皮质锥体神经元：</a:t>
              </a:r>
              <a:r>
                <a:rPr lang="zh-CN" altLang="en-US"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mn-ea"/>
                </a:rPr>
                <a:t>降低</a:t>
              </a:r>
              <a:r>
                <a:rPr lang="zh-CN" altLang="en-US" dirty="0">
                  <a:solidFill>
                    <a:srgbClr val="3B3838"/>
                  </a:solidFill>
                  <a:latin typeface="微软雅黑" panose="020B0503020204020204" pitchFamily="34" charset="-122"/>
                  <a:ea typeface="微软雅黑" panose="020B0503020204020204" pitchFamily="34" charset="-122"/>
                  <a:cs typeface="Arial" panose="020B0604020202020204" pitchFamily="34" charset="0"/>
                  <a:sym typeface="+mn-ea"/>
                </a:rPr>
                <a:t>电流刺激后的</a:t>
              </a:r>
              <a:r>
                <a:rPr lang="zh-CN" altLang="en-US"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mn-ea"/>
                </a:rPr>
                <a:t>动作电位</a:t>
              </a:r>
              <a:r>
                <a:rPr lang="zh-CN" altLang="en-US" dirty="0">
                  <a:latin typeface="微软雅黑" panose="020B0503020204020204" pitchFamily="34" charset="-122"/>
                  <a:ea typeface="微软雅黑" panose="020B0503020204020204" pitchFamily="34" charset="-122"/>
                  <a:cs typeface="Arial" panose="020B0604020202020204" pitchFamily="34" charset="0"/>
                  <a:sym typeface="+mn-ea"/>
                </a:rPr>
                <a:t>发放频率</a:t>
              </a:r>
            </a:p>
          </p:txBody>
        </p:sp>
        <p:grpSp>
          <p:nvGrpSpPr>
            <p:cNvPr id="11" name="组合 10"/>
            <p:cNvGrpSpPr/>
            <p:nvPr/>
          </p:nvGrpSpPr>
          <p:grpSpPr>
            <a:xfrm>
              <a:off x="856812" y="1555312"/>
              <a:ext cx="4201394" cy="2465760"/>
              <a:chOff x="7812806" y="1267246"/>
              <a:chExt cx="3930316" cy="2216122"/>
            </a:xfrm>
          </p:grpSpPr>
          <p:grpSp>
            <p:nvGrpSpPr>
              <p:cNvPr id="12" name="组合 11"/>
              <p:cNvGrpSpPr/>
              <p:nvPr/>
            </p:nvGrpSpPr>
            <p:grpSpPr>
              <a:xfrm>
                <a:off x="7812806" y="1267246"/>
                <a:ext cx="3930316" cy="1887607"/>
                <a:chOff x="7812806" y="1267246"/>
                <a:chExt cx="3930316" cy="1887607"/>
              </a:xfrm>
            </p:grpSpPr>
            <p:pic>
              <p:nvPicPr>
                <p:cNvPr id="13" name="图片 12"/>
                <p:cNvPicPr>
                  <a:picLocks noChangeAspect="1"/>
                </p:cNvPicPr>
                <p:nvPr>
                  <p:custDataLst>
                    <p:tags r:id="rId9"/>
                  </p:custDataLst>
                </p:nvPr>
              </p:nvPicPr>
              <p:blipFill rotWithShape="1">
                <a:blip r:embed="rId13"/>
                <a:srcRect l="3565" t="33798" r="44734" b="35271"/>
                <a:stretch>
                  <a:fillRect/>
                </a:stretch>
              </p:blipFill>
              <p:spPr>
                <a:xfrm>
                  <a:off x="7812806" y="1419012"/>
                  <a:ext cx="3930316" cy="1735841"/>
                </a:xfrm>
                <a:prstGeom prst="rect">
                  <a:avLst/>
                </a:prstGeom>
              </p:spPr>
            </p:pic>
            <p:pic>
              <p:nvPicPr>
                <p:cNvPr id="14" name="图片 13"/>
                <p:cNvPicPr>
                  <a:picLocks noChangeAspect="1"/>
                </p:cNvPicPr>
                <p:nvPr>
                  <p:custDataLst>
                    <p:tags r:id="rId10"/>
                  </p:custDataLst>
                </p:nvPr>
              </p:nvPicPr>
              <p:blipFill rotWithShape="1">
                <a:blip r:embed="rId13"/>
                <a:srcRect l="10665" t="2512" r="52256" b="93789"/>
                <a:stretch>
                  <a:fillRect/>
                </a:stretch>
              </p:blipFill>
              <p:spPr>
                <a:xfrm>
                  <a:off x="8368581" y="1267246"/>
                  <a:ext cx="2818765" cy="207647"/>
                </a:xfrm>
                <a:prstGeom prst="rect">
                  <a:avLst/>
                </a:prstGeom>
              </p:spPr>
            </p:pic>
          </p:grpSp>
          <p:sp>
            <p:nvSpPr>
              <p:cNvPr id="15" name="文本框 14"/>
              <p:cNvSpPr txBox="1"/>
              <p:nvPr>
                <p:custDataLst>
                  <p:tags r:id="rId8"/>
                </p:custDataLst>
              </p:nvPr>
            </p:nvSpPr>
            <p:spPr>
              <a:xfrm>
                <a:off x="8647696" y="3206751"/>
                <a:ext cx="2084705" cy="27661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cs typeface="Arial" panose="020B0604020202020204" pitchFamily="34" charset="0"/>
                  </a:rPr>
                  <a:t>动作电位发放频率降低</a:t>
                </a:r>
              </a:p>
            </p:txBody>
          </p:sp>
        </p:grpSp>
      </p:grpSp>
      <p:grpSp>
        <p:nvGrpSpPr>
          <p:cNvPr id="33" name="组合 32">
            <a:extLst>
              <a:ext uri="{FF2B5EF4-FFF2-40B4-BE49-F238E27FC236}">
                <a16:creationId xmlns:a16="http://schemas.microsoft.com/office/drawing/2014/main" id="{EE01A23F-72F3-614E-ABB5-F09E7CE60009}"/>
              </a:ext>
            </a:extLst>
          </p:cNvPr>
          <p:cNvGrpSpPr/>
          <p:nvPr/>
        </p:nvGrpSpPr>
        <p:grpSpPr>
          <a:xfrm>
            <a:off x="3951287" y="5108208"/>
            <a:ext cx="4582093" cy="1434684"/>
            <a:chOff x="4092575" y="5069324"/>
            <a:chExt cx="4582093" cy="1434684"/>
          </a:xfrm>
        </p:grpSpPr>
        <p:sp>
          <p:nvSpPr>
            <p:cNvPr id="29" name="矩形: 圆角 28">
              <a:extLst>
                <a:ext uri="{FF2B5EF4-FFF2-40B4-BE49-F238E27FC236}">
                  <a16:creationId xmlns:a16="http://schemas.microsoft.com/office/drawing/2014/main" id="{87A21BBC-39DA-EBC5-C90E-204663B5E784}"/>
                </a:ext>
              </a:extLst>
            </p:cNvPr>
            <p:cNvSpPr/>
            <p:nvPr/>
          </p:nvSpPr>
          <p:spPr>
            <a:xfrm>
              <a:off x="4092575" y="5069324"/>
              <a:ext cx="3854383" cy="1434684"/>
            </a:xfrm>
            <a:prstGeom prst="roundRect">
              <a:avLst/>
            </a:prstGeom>
            <a:solidFill>
              <a:srgbClr val="D2E1E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custDataLst>
                <p:tags r:id="rId7"/>
              </p:custDataLst>
            </p:nvPr>
          </p:nvSpPr>
          <p:spPr>
            <a:xfrm>
              <a:off x="4573682" y="5088071"/>
              <a:ext cx="3037591" cy="1289905"/>
            </a:xfrm>
            <a:prstGeom prst="rect">
              <a:avLst/>
            </a:prstGeom>
            <a:noFill/>
          </p:spPr>
          <p:txBody>
            <a:bodyPr wrap="square" rtlCol="0">
              <a:spAutoFit/>
            </a:bodyPr>
            <a:lstStyle/>
            <a:p>
              <a:pPr>
                <a:lnSpc>
                  <a:spcPct val="150000"/>
                </a:lnSpc>
              </a:pPr>
              <a:r>
                <a:rPr lang="zh-CN" altLang="en-US" b="1" dirty="0">
                  <a:latin typeface="微软雅黑" panose="020B0503020204020204" pitchFamily="34" charset="-122"/>
                  <a:ea typeface="微软雅黑" panose="020B0503020204020204" pitchFamily="34" charset="-122"/>
                </a:rPr>
                <a:t>调控突触传递的因素</a:t>
              </a:r>
              <a:endParaRPr lang="en-US" altLang="zh-CN" b="1"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突触前 </a:t>
              </a:r>
              <a:r>
                <a:rPr lang="en-US" altLang="zh-CN" dirty="0">
                  <a:latin typeface="微软雅黑" panose="020B0503020204020204" pitchFamily="34" charset="-122"/>
                  <a:ea typeface="微软雅黑" panose="020B0503020204020204" pitchFamily="34" charset="-122"/>
                </a:rPr>
                <a:t>vs </a:t>
              </a:r>
              <a:r>
                <a:rPr lang="zh-CN" altLang="en-US" dirty="0">
                  <a:latin typeface="微软雅黑" panose="020B0503020204020204" pitchFamily="34" charset="-122"/>
                  <a:ea typeface="微软雅黑" panose="020B0503020204020204" pitchFamily="34" charset="-122"/>
                </a:rPr>
                <a:t>突触后</a:t>
              </a:r>
              <a:endParaRPr lang="en-US" altLang="zh-CN"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离子通道 </a:t>
              </a:r>
              <a:r>
                <a:rPr lang="en-US" altLang="zh-CN" dirty="0">
                  <a:latin typeface="微软雅黑" panose="020B0503020204020204" pitchFamily="34" charset="-122"/>
                  <a:ea typeface="微软雅黑" panose="020B0503020204020204" pitchFamily="34" charset="-122"/>
                </a:rPr>
                <a:t>vs </a:t>
              </a:r>
              <a:r>
                <a:rPr lang="zh-CN" altLang="en-US" dirty="0">
                  <a:latin typeface="微软雅黑" panose="020B0503020204020204" pitchFamily="34" charset="-122"/>
                  <a:ea typeface="微软雅黑" panose="020B0503020204020204" pitchFamily="34" charset="-122"/>
                </a:rPr>
                <a:t>突触后受体</a:t>
              </a:r>
            </a:p>
          </p:txBody>
        </p:sp>
        <p:pic>
          <p:nvPicPr>
            <p:cNvPr id="52" name="图片 51" descr="3b32303039333137383b95ee53f7"/>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946958" y="5422811"/>
              <a:ext cx="727710" cy="727710"/>
            </a:xfrm>
            <a:prstGeom prst="rect">
              <a:avLst/>
            </a:prstGeom>
          </p:spPr>
        </p:pic>
      </p:grpSp>
      <p:grpSp>
        <p:nvGrpSpPr>
          <p:cNvPr id="31" name="组合 30">
            <a:extLst>
              <a:ext uri="{FF2B5EF4-FFF2-40B4-BE49-F238E27FC236}">
                <a16:creationId xmlns:a16="http://schemas.microsoft.com/office/drawing/2014/main" id="{0EC791ED-71F7-28FB-45B9-32A03FBF5054}"/>
              </a:ext>
            </a:extLst>
          </p:cNvPr>
          <p:cNvGrpSpPr/>
          <p:nvPr/>
        </p:nvGrpSpPr>
        <p:grpSpPr>
          <a:xfrm>
            <a:off x="6371989" y="1095410"/>
            <a:ext cx="5228210" cy="4068477"/>
            <a:chOff x="6371989" y="1095410"/>
            <a:chExt cx="5228210" cy="4068477"/>
          </a:xfrm>
        </p:grpSpPr>
        <p:grpSp>
          <p:nvGrpSpPr>
            <p:cNvPr id="22" name="组合 21"/>
            <p:cNvGrpSpPr>
              <a:grpSpLocks noChangeAspect="1"/>
            </p:cNvGrpSpPr>
            <p:nvPr/>
          </p:nvGrpSpPr>
          <p:grpSpPr>
            <a:xfrm>
              <a:off x="6371989" y="1095410"/>
              <a:ext cx="5135164" cy="2883893"/>
              <a:chOff x="11983" y="2501"/>
              <a:chExt cx="7009" cy="3936"/>
            </a:xfrm>
          </p:grpSpPr>
          <p:grpSp>
            <p:nvGrpSpPr>
              <p:cNvPr id="16" name="组合 15"/>
              <p:cNvGrpSpPr/>
              <p:nvPr/>
            </p:nvGrpSpPr>
            <p:grpSpPr>
              <a:xfrm>
                <a:off x="11983" y="2622"/>
                <a:ext cx="7009" cy="3815"/>
                <a:chOff x="7871541" y="2204673"/>
                <a:chExt cx="5531444" cy="3024405"/>
              </a:xfrm>
            </p:grpSpPr>
            <p:grpSp>
              <p:nvGrpSpPr>
                <p:cNvPr id="20" name="组合 19"/>
                <p:cNvGrpSpPr>
                  <a:grpSpLocks noChangeAspect="1"/>
                </p:cNvGrpSpPr>
                <p:nvPr/>
              </p:nvGrpSpPr>
              <p:grpSpPr>
                <a:xfrm>
                  <a:off x="7871541" y="2204673"/>
                  <a:ext cx="5531444" cy="2425625"/>
                  <a:chOff x="6327021" y="2809865"/>
                  <a:chExt cx="5939129" cy="2604401"/>
                </a:xfrm>
              </p:grpSpPr>
              <p:pic>
                <p:nvPicPr>
                  <p:cNvPr id="38" name="Picture 2"/>
                  <p:cNvPicPr>
                    <a:picLocks noChangeAspect="1" noChangeArrowheads="1"/>
                  </p:cNvPicPr>
                  <p:nvPr>
                    <p:custDataLst>
                      <p:tags r:id="rId4"/>
                    </p:custDataLst>
                  </p:nvPr>
                </p:nvPicPr>
                <p:blipFill rotWithShape="1">
                  <a:blip r:embed="rId16" cstate="print">
                    <a:extLst>
                      <a:ext uri="{28A0092B-C50C-407E-A947-70E740481C1C}">
                        <a14:useLocalDpi xmlns:a14="http://schemas.microsoft.com/office/drawing/2010/main" val="0"/>
                      </a:ext>
                    </a:extLst>
                  </a:blip>
                  <a:srcRect l="62002" t="349" r="4557" b="95520"/>
                  <a:stretch>
                    <a:fillRect/>
                  </a:stretch>
                </p:blipFill>
                <p:spPr bwMode="auto">
                  <a:xfrm>
                    <a:off x="7945573" y="2987835"/>
                    <a:ext cx="2867563" cy="33900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p:cNvPicPr>
                    <a:picLocks noChangeAspect="1" noChangeArrowheads="1"/>
                  </p:cNvPicPr>
                  <p:nvPr>
                    <p:custDataLst>
                      <p:tags r:id="rId5"/>
                    </p:custDataLst>
                  </p:nvPr>
                </p:nvPicPr>
                <p:blipFill rotWithShape="1">
                  <a:blip r:embed="rId17" cstate="print">
                    <a:extLst>
                      <a:ext uri="{28A0092B-C50C-407E-A947-70E740481C1C}">
                        <a14:useLocalDpi xmlns:a14="http://schemas.microsoft.com/office/drawing/2010/main" val="0"/>
                      </a:ext>
                    </a:extLst>
                  </a:blip>
                  <a:srcRect l="3084" t="11541" r="30934" b="48541"/>
                  <a:stretch>
                    <a:fillRect/>
                  </a:stretch>
                </p:blipFill>
                <p:spPr bwMode="auto">
                  <a:xfrm>
                    <a:off x="6327022" y="3604327"/>
                    <a:ext cx="5939128" cy="180993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p:cNvPicPr>
                    <a:picLocks noChangeAspect="1" noChangeArrowheads="1"/>
                  </p:cNvPicPr>
                  <p:nvPr>
                    <p:custDataLst>
                      <p:tags r:id="rId6"/>
                    </p:custDataLst>
                  </p:nvPr>
                </p:nvPicPr>
                <p:blipFill rotWithShape="1">
                  <a:blip r:embed="rId17" cstate="print">
                    <a:extLst>
                      <a:ext uri="{28A0092B-C50C-407E-A947-70E740481C1C}">
                        <a14:useLocalDpi xmlns:a14="http://schemas.microsoft.com/office/drawing/2010/main" val="0"/>
                      </a:ext>
                    </a:extLst>
                  </a:blip>
                  <a:srcRect l="52167" t="65994" r="45129" b="17644"/>
                  <a:stretch>
                    <a:fillRect/>
                  </a:stretch>
                </p:blipFill>
                <p:spPr bwMode="auto">
                  <a:xfrm rot="5400000">
                    <a:off x="6619640" y="2517246"/>
                    <a:ext cx="259584" cy="84482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文本框 14"/>
                <p:cNvSpPr txBox="1"/>
                <p:nvPr>
                  <p:custDataLst>
                    <p:tags r:id="rId3"/>
                  </p:custDataLst>
                </p:nvPr>
              </p:nvSpPr>
              <p:spPr>
                <a:xfrm>
                  <a:off x="8866541" y="4896027"/>
                  <a:ext cx="3695621" cy="333051"/>
                </a:xfrm>
                <a:prstGeom prst="rect">
                  <a:avLst/>
                </a:prstGeom>
                <a:noFill/>
              </p:spPr>
              <p:txBody>
                <a:bodyPr wrap="square" rtlCol="0">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altLang="zh-CN" sz="1400" dirty="0">
                      <a:solidFill>
                        <a:srgbClr val="3B3838"/>
                      </a:solidFill>
                      <a:latin typeface="微软雅黑" panose="020B0503020204020204" pitchFamily="34" charset="-122"/>
                      <a:ea typeface="微软雅黑" panose="020B0503020204020204" pitchFamily="34" charset="-122"/>
                      <a:cs typeface="Arial" panose="020B0604020202020204" pitchFamily="34" charset="0"/>
                    </a:rPr>
                    <a:t>OFF</a:t>
                  </a:r>
                  <a:r>
                    <a:rPr lang="zh-CN" altLang="en-US" sz="1400" dirty="0">
                      <a:solidFill>
                        <a:srgbClr val="3B3838"/>
                      </a:solidFill>
                      <a:latin typeface="微软雅黑" panose="020B0503020204020204" pitchFamily="34" charset="-122"/>
                      <a:ea typeface="微软雅黑" panose="020B0503020204020204" pitchFamily="34" charset="-122"/>
                      <a:cs typeface="Arial" panose="020B0604020202020204" pitchFamily="34" charset="0"/>
                    </a:rPr>
                    <a:t>型细胞</a:t>
                  </a:r>
                  <a:r>
                    <a:rPr lang="en-US" altLang="zh-CN" sz="1400" dirty="0" err="1">
                      <a:solidFill>
                        <a:srgbClr val="3B3838"/>
                      </a:solidFill>
                      <a:latin typeface="微软雅黑" panose="020B0503020204020204" pitchFamily="34" charset="-122"/>
                      <a:ea typeface="微软雅黑" panose="020B0503020204020204" pitchFamily="34" charset="-122"/>
                      <a:cs typeface="Arial" panose="020B0604020202020204" pitchFamily="34" charset="0"/>
                    </a:rPr>
                    <a:t>mEPSCs</a:t>
                  </a:r>
                  <a:r>
                    <a:rPr lang="zh-CN" altLang="en-US" sz="1400" dirty="0" err="1">
                      <a:solidFill>
                        <a:srgbClr val="3B3838"/>
                      </a:solidFill>
                      <a:latin typeface="微软雅黑" panose="020B0503020204020204" pitchFamily="34" charset="-122"/>
                      <a:ea typeface="微软雅黑" panose="020B0503020204020204" pitchFamily="34" charset="-122"/>
                      <a:cs typeface="Arial" panose="020B0604020202020204" pitchFamily="34" charset="0"/>
                    </a:rPr>
                    <a:t>频率降低</a:t>
                  </a:r>
                </a:p>
              </p:txBody>
            </p:sp>
          </p:grpSp>
          <p:sp>
            <p:nvSpPr>
              <p:cNvPr id="7" name="矩形 6"/>
              <p:cNvSpPr/>
              <p:nvPr/>
            </p:nvSpPr>
            <p:spPr>
              <a:xfrm>
                <a:off x="11983" y="2501"/>
                <a:ext cx="127" cy="1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20">
              <a:extLst>
                <a:ext uri="{FF2B5EF4-FFF2-40B4-BE49-F238E27FC236}">
                  <a16:creationId xmlns:a16="http://schemas.microsoft.com/office/drawing/2014/main" id="{2E8D2A1D-EAE9-7845-7865-968148C0FB2B}"/>
                </a:ext>
              </a:extLst>
            </p:cNvPr>
            <p:cNvSpPr txBox="1"/>
            <p:nvPr/>
          </p:nvSpPr>
          <p:spPr>
            <a:xfrm>
              <a:off x="6465036" y="4092007"/>
              <a:ext cx="5135163" cy="1071880"/>
            </a:xfrm>
            <a:prstGeom prst="rect">
              <a:avLst/>
            </a:prstGeom>
            <a:noFill/>
          </p:spPr>
          <p:txBody>
            <a:bodyPr wrap="square" rtlCol="0">
              <a:noAutofit/>
            </a:bodyPr>
            <a:lstStyle/>
            <a:p>
              <a:pPr marL="0" lvl="1" indent="0" eaLnBrk="1" fontAlgn="auto" latinLnBrk="0" hangingPunct="1">
                <a:lnSpc>
                  <a:spcPct val="150000"/>
                </a:lnSpc>
                <a:spcBef>
                  <a:spcPts val="0"/>
                </a:spcBef>
                <a:spcAft>
                  <a:spcPts val="0"/>
                </a:spcAft>
                <a:buFont typeface="Wingdings" panose="05000000000000000000" pitchFamily="2" charset="2"/>
                <a:buNone/>
                <a:defRPr/>
              </a:pPr>
              <a:r>
                <a:rPr lang="zh-CN" altLang="en-US" b="1" dirty="0">
                  <a:solidFill>
                    <a:srgbClr val="3B3838"/>
                  </a:solidFill>
                  <a:latin typeface="微软雅黑" panose="020B0503020204020204" pitchFamily="34" charset="-122"/>
                  <a:ea typeface="微软雅黑" panose="020B0503020204020204" pitchFamily="34" charset="-122"/>
                  <a:cs typeface="Arial" panose="020B0604020202020204" pitchFamily="34" charset="0"/>
                </a:rPr>
                <a:t>大鼠视网膜神经节细胞：</a:t>
              </a:r>
              <a:r>
                <a:rPr lang="zh-CN" altLang="en-US"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减少</a:t>
              </a:r>
              <a:r>
                <a:rPr lang="en-US" altLang="zh-CN" dirty="0">
                  <a:latin typeface="微软雅黑" panose="020B0503020204020204" pitchFamily="34" charset="-122"/>
                  <a:ea typeface="微软雅黑" panose="020B0503020204020204" pitchFamily="34" charset="-122"/>
                  <a:cs typeface="Arial" panose="020B0604020202020204" pitchFamily="34" charset="0"/>
                </a:rPr>
                <a:t>ON</a:t>
              </a:r>
              <a:r>
                <a:rPr lang="zh-CN" altLang="en-US" dirty="0">
                  <a:latin typeface="微软雅黑" panose="020B0503020204020204" pitchFamily="34" charset="-122"/>
                  <a:ea typeface="微软雅黑" panose="020B0503020204020204" pitchFamily="34" charset="-122"/>
                  <a:cs typeface="Arial" panose="020B0604020202020204" pitchFamily="34" charset="0"/>
                </a:rPr>
                <a:t>型和</a:t>
              </a:r>
              <a:r>
                <a:rPr lang="en-US" altLang="zh-CN" dirty="0">
                  <a:solidFill>
                    <a:srgbClr val="3B3838"/>
                  </a:solidFill>
                  <a:latin typeface="微软雅黑" panose="020B0503020204020204" pitchFamily="34" charset="-122"/>
                  <a:ea typeface="微软雅黑" panose="020B0503020204020204" pitchFamily="34" charset="-122"/>
                  <a:cs typeface="Arial" panose="020B0604020202020204" pitchFamily="34" charset="0"/>
                </a:rPr>
                <a:t>OFF</a:t>
              </a:r>
              <a:r>
                <a:rPr lang="zh-CN" altLang="en-US" dirty="0">
                  <a:solidFill>
                    <a:srgbClr val="3B3838"/>
                  </a:solidFill>
                  <a:latin typeface="微软雅黑" panose="020B0503020204020204" pitchFamily="34" charset="-122"/>
                  <a:ea typeface="微软雅黑" panose="020B0503020204020204" pitchFamily="34" charset="-122"/>
                  <a:cs typeface="Arial" panose="020B0604020202020204" pitchFamily="34" charset="0"/>
                </a:rPr>
                <a:t>型细胞的</a:t>
              </a:r>
              <a:r>
                <a:rPr lang="zh-CN" altLang="en-US"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自发发放</a:t>
              </a:r>
            </a:p>
          </p:txBody>
        </p:sp>
      </p:grpSp>
      <p:sp>
        <p:nvSpPr>
          <p:cNvPr id="24" name="矩形 23">
            <a:extLst>
              <a:ext uri="{FF2B5EF4-FFF2-40B4-BE49-F238E27FC236}">
                <a16:creationId xmlns:a16="http://schemas.microsoft.com/office/drawing/2014/main" id="{61B49AFB-DC53-E3F3-1B9D-0493E2AF83D1}"/>
              </a:ext>
            </a:extLst>
          </p:cNvPr>
          <p:cNvSpPr/>
          <p:nvPr/>
        </p:nvSpPr>
        <p:spPr>
          <a:xfrm>
            <a:off x="1125615" y="1802978"/>
            <a:ext cx="1148080" cy="833680"/>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6" name="矩形 25">
            <a:extLst>
              <a:ext uri="{FF2B5EF4-FFF2-40B4-BE49-F238E27FC236}">
                <a16:creationId xmlns:a16="http://schemas.microsoft.com/office/drawing/2014/main" id="{9CD3FE23-91A4-F56D-D708-5A2D845649AB}"/>
              </a:ext>
            </a:extLst>
          </p:cNvPr>
          <p:cNvSpPr/>
          <p:nvPr/>
        </p:nvSpPr>
        <p:spPr>
          <a:xfrm>
            <a:off x="3545857" y="1806521"/>
            <a:ext cx="1148080" cy="830137"/>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3810000" y="254000"/>
            <a:ext cx="83820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p:nvPr/>
        </p:nvGrpSpPr>
        <p:grpSpPr bwMode="auto">
          <a:xfrm>
            <a:off x="550863" y="82550"/>
            <a:ext cx="3541712" cy="585788"/>
            <a:chOff x="551544" y="82976"/>
            <a:chExt cx="3540396" cy="584775"/>
          </a:xfrm>
        </p:grpSpPr>
        <p:sp>
          <p:nvSpPr>
            <p:cNvPr id="6170" name="文本框 4"/>
            <p:cNvSpPr txBox="1">
              <a:spLocks noChangeArrowheads="1"/>
            </p:cNvSpPr>
            <p:nvPr/>
          </p:nvSpPr>
          <p:spPr bwMode="auto">
            <a:xfrm>
              <a:off x="800100" y="111278"/>
              <a:ext cx="3291840" cy="52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a:solidFill>
                    <a:srgbClr val="044875"/>
                  </a:solidFill>
                  <a:latin typeface="微软雅黑" panose="020B0503020204020204" pitchFamily="34" charset="-122"/>
                  <a:ea typeface="微软雅黑" panose="020B0503020204020204" pitchFamily="34" charset="-122"/>
                </a:rPr>
                <a:t>研究背景</a:t>
              </a: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01</a:t>
              </a:r>
              <a:endParaRPr lang="zh-CN" altLang="en-US" sz="3200" dirty="0">
                <a:solidFill>
                  <a:schemeClr val="bg2">
                    <a:lumMod val="25000"/>
                  </a:schemeClr>
                </a:solidFill>
                <a:latin typeface="Impact" panose="020B0806030902050204" pitchFamily="34" charset="0"/>
                <a:ea typeface="+mn-ea"/>
              </a:endParaRPr>
            </a:p>
          </p:txBody>
        </p:sp>
      </p:grpSp>
      <p:sp>
        <p:nvSpPr>
          <p:cNvPr id="8" name="矩形 7"/>
          <p:cNvSpPr/>
          <p:nvPr/>
        </p:nvSpPr>
        <p:spPr>
          <a:xfrm>
            <a:off x="0" y="6621780"/>
            <a:ext cx="12191365" cy="23622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1" name="TextBox 8"/>
          <p:cNvSpPr txBox="1">
            <a:spLocks noChangeArrowheads="1"/>
          </p:cNvSpPr>
          <p:nvPr/>
        </p:nvSpPr>
        <p:spPr bwMode="auto">
          <a:xfrm>
            <a:off x="9000256" y="6361430"/>
            <a:ext cx="3203809"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latinLnBrk="0">
              <a:lnSpc>
                <a:spcPct val="100000"/>
              </a:lnSpc>
              <a:spcBef>
                <a:spcPts val="0"/>
              </a:spcBef>
              <a:buNone/>
            </a:pPr>
            <a:r>
              <a:rPr lang="en-US" altLang="zh-CN" sz="1100" dirty="0">
                <a:latin typeface="微软雅黑" panose="020B0503020204020204" pitchFamily="34" charset="-122"/>
              </a:rPr>
              <a:t>von </a:t>
            </a:r>
            <a:r>
              <a:rPr lang="en-US" altLang="zh-CN" sz="1100" dirty="0" err="1">
                <a:latin typeface="微软雅黑" panose="020B0503020204020204" pitchFamily="34" charset="-122"/>
              </a:rPr>
              <a:t>Gersdorff</a:t>
            </a:r>
            <a:r>
              <a:rPr lang="en-US" altLang="zh-CN" sz="1100" dirty="0">
                <a:latin typeface="微软雅黑" panose="020B0503020204020204" pitchFamily="34" charset="-122"/>
              </a:rPr>
              <a:t>,</a:t>
            </a:r>
            <a:r>
              <a:rPr lang="zh-CN" altLang="en-US" sz="1100" dirty="0">
                <a:latin typeface="微软雅黑" panose="020B0503020204020204" pitchFamily="34" charset="-122"/>
              </a:rPr>
              <a:t> </a:t>
            </a:r>
            <a:r>
              <a:rPr lang="en-US" altLang="zh-CN" sz="1100" dirty="0">
                <a:latin typeface="微软雅黑" panose="020B0503020204020204" pitchFamily="34" charset="-122"/>
              </a:rPr>
              <a:t>et</a:t>
            </a:r>
            <a:r>
              <a:rPr lang="zh-CN" altLang="en-US" sz="1100" dirty="0">
                <a:latin typeface="微软雅黑" panose="020B0503020204020204" pitchFamily="34" charset="-122"/>
              </a:rPr>
              <a:t> </a:t>
            </a:r>
            <a:r>
              <a:rPr lang="en-US" altLang="zh-CN" sz="1100" dirty="0">
                <a:latin typeface="微软雅黑" panose="020B0503020204020204" pitchFamily="34" charset="-122"/>
              </a:rPr>
              <a:t>al., </a:t>
            </a:r>
            <a:r>
              <a:rPr lang="en-US" altLang="zh-CN" sz="1100" i="1" dirty="0">
                <a:latin typeface="微软雅黑" panose="020B0503020204020204" pitchFamily="34" charset="-122"/>
              </a:rPr>
              <a:t>Nat Rev </a:t>
            </a:r>
            <a:r>
              <a:rPr lang="en-US" altLang="zh-CN" sz="1100" i="1" dirty="0" err="1">
                <a:latin typeface="微软雅黑" panose="020B0503020204020204" pitchFamily="34" charset="-122"/>
              </a:rPr>
              <a:t>Neurosci</a:t>
            </a:r>
            <a:r>
              <a:rPr lang="en-US" altLang="zh-CN" sz="1100" i="1" dirty="0">
                <a:latin typeface="微软雅黑" panose="020B0503020204020204" pitchFamily="34" charset="-122"/>
              </a:rPr>
              <a:t>., </a:t>
            </a:r>
            <a:r>
              <a:rPr lang="en-US" altLang="zh-CN" sz="1100" dirty="0">
                <a:latin typeface="微软雅黑" panose="020B0503020204020204" pitchFamily="34" charset="-122"/>
              </a:rPr>
              <a:t>2002 </a:t>
            </a:r>
            <a:endParaRPr lang="de-DE" altLang="zh-CN" sz="1100" dirty="0">
              <a:latin typeface="微软雅黑" panose="020B0503020204020204" pitchFamily="34" charset="-122"/>
            </a:endParaRPr>
          </a:p>
        </p:txBody>
      </p:sp>
      <p:sp>
        <p:nvSpPr>
          <p:cNvPr id="9" name="灯片编号占位符 8"/>
          <p:cNvSpPr>
            <a:spLocks noGrp="1"/>
          </p:cNvSpPr>
          <p:nvPr>
            <p:ph type="sldNum" sz="quarter" idx="12"/>
          </p:nvPr>
        </p:nvSpPr>
        <p:spPr>
          <a:xfrm>
            <a:off x="9460865" y="6543675"/>
            <a:ext cx="2743200" cy="365125"/>
          </a:xfrm>
        </p:spPr>
        <p:txBody>
          <a:bodyPr/>
          <a:lstStyle/>
          <a:p>
            <a:fld id="{9D55DC8D-C4F0-4F0D-B826-92573808DA56}" type="slidenum">
              <a:rPr lang="zh-CN" altLang="en-US">
                <a:solidFill>
                  <a:schemeClr val="bg1"/>
                </a:solidFill>
              </a:rPr>
              <a:t>5</a:t>
            </a:fld>
            <a:endParaRPr lang="zh-CN" altLang="en-US" dirty="0">
              <a:solidFill>
                <a:schemeClr val="bg1"/>
              </a:solidFill>
            </a:endParaRPr>
          </a:p>
        </p:txBody>
      </p:sp>
      <p:sp>
        <p:nvSpPr>
          <p:cNvPr id="5" name="文本框 53"/>
          <p:cNvSpPr txBox="1">
            <a:spLocks noChangeArrowheads="1"/>
          </p:cNvSpPr>
          <p:nvPr/>
        </p:nvSpPr>
        <p:spPr bwMode="auto">
          <a:xfrm>
            <a:off x="550863" y="1447945"/>
            <a:ext cx="5915863" cy="621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457200" indent="-457200" eaLnBrk="1" latinLnBrk="0" hangingPunct="1">
              <a:lnSpc>
                <a:spcPct val="150000"/>
              </a:lnSpc>
              <a:buFont typeface="Wingdings" panose="05000000000000000000" charset="0"/>
              <a:buChar char="Ø"/>
            </a:pPr>
            <a:r>
              <a:rPr lang="zh-CN" altLang="en-US" sz="2600" b="1" dirty="0">
                <a:latin typeface="微软雅黑" panose="020B0503020204020204" pitchFamily="34" charset="-122"/>
                <a:ea typeface="微软雅黑" panose="020B0503020204020204" pitchFamily="34" charset="-122"/>
                <a:sym typeface="+mn-ea"/>
              </a:rPr>
              <a:t>突触可塑性 </a:t>
            </a:r>
            <a:r>
              <a:rPr lang="en-US" altLang="zh-CN" sz="2000" b="1" dirty="0">
                <a:latin typeface="微软雅黑" panose="020B0503020204020204" pitchFamily="34" charset="-122"/>
                <a:ea typeface="微软雅黑" panose="020B0503020204020204" pitchFamily="34" charset="-122"/>
                <a:sym typeface="+mn-ea"/>
              </a:rPr>
              <a:t>(s</a:t>
            </a:r>
            <a:r>
              <a:rPr lang="zh-CN" altLang="en-US" sz="2000" b="1" dirty="0">
                <a:latin typeface="微软雅黑" panose="020B0503020204020204" pitchFamily="34" charset="-122"/>
                <a:ea typeface="微软雅黑" panose="020B0503020204020204" pitchFamily="34" charset="-122"/>
                <a:sym typeface="+mn-ea"/>
              </a:rPr>
              <a:t>ynaptic plasticity</a:t>
            </a:r>
            <a:r>
              <a:rPr lang="en-US" altLang="zh-CN" sz="2000" b="1" dirty="0">
                <a:latin typeface="微软雅黑" panose="020B0503020204020204" pitchFamily="34" charset="-122"/>
                <a:ea typeface="微软雅黑" panose="020B0503020204020204" pitchFamily="34" charset="-122"/>
                <a:sym typeface="+mn-ea"/>
              </a:rPr>
              <a:t>)</a:t>
            </a:r>
          </a:p>
        </p:txBody>
      </p:sp>
      <p:sp>
        <p:nvSpPr>
          <p:cNvPr id="7" name="文本框 6"/>
          <p:cNvSpPr txBox="1"/>
          <p:nvPr/>
        </p:nvSpPr>
        <p:spPr>
          <a:xfrm>
            <a:off x="912813" y="2147823"/>
            <a:ext cx="4958437" cy="2500831"/>
          </a:xfrm>
          <a:prstGeom prst="rect">
            <a:avLst/>
          </a:prstGeom>
          <a:noFill/>
        </p:spPr>
        <p:txBody>
          <a:bodyPr wrap="square">
            <a:noAutofit/>
          </a:bodyPr>
          <a:lstStyle/>
          <a:p>
            <a:pPr marL="342900" indent="-342900" eaLnBrk="1" fontAlgn="auto" hangingPunct="1">
              <a:lnSpc>
                <a:spcPct val="200000"/>
              </a:lnSpc>
              <a:spcBef>
                <a:spcPts val="0"/>
              </a:spcBef>
              <a:spcAft>
                <a:spcPts val="0"/>
              </a:spcAft>
              <a:buFont typeface="Wingdings" panose="05000000000000000000" pitchFamily="2" charset="2"/>
              <a:buChar char="Ø"/>
              <a:defRPr/>
            </a:pPr>
            <a:r>
              <a:rPr lang="zh-CN" altLang="en-US" sz="2000" dirty="0">
                <a:latin typeface="微软雅黑" panose="020B0503020204020204" pitchFamily="34" charset="-122"/>
                <a:ea typeface="微软雅黑" panose="020B0503020204020204" pitchFamily="34" charset="-122"/>
                <a:cs typeface="Arial" panose="020B0604020202020204" pitchFamily="34" charset="0"/>
                <a:sym typeface="+mn-ea"/>
              </a:rPr>
              <a:t>调控突触传递的</a:t>
            </a:r>
            <a:r>
              <a:rPr lang="zh-CN" altLang="en-US"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mn-ea"/>
              </a:rPr>
              <a:t>强度</a:t>
            </a:r>
            <a:endParaRPr lang="en-US" altLang="zh-CN" sz="2000" dirty="0">
              <a:latin typeface="微软雅黑" panose="020B0503020204020204" pitchFamily="34" charset="-122"/>
              <a:ea typeface="微软雅黑" panose="020B0503020204020204" pitchFamily="34" charset="-122"/>
              <a:cs typeface="Arial" panose="020B0604020202020204" pitchFamily="34" charset="0"/>
              <a:sym typeface="+mn-ea"/>
            </a:endParaRPr>
          </a:p>
          <a:p>
            <a:pPr marL="342900" indent="-342900" eaLnBrk="1" fontAlgn="auto" hangingPunct="1">
              <a:lnSpc>
                <a:spcPct val="200000"/>
              </a:lnSpc>
              <a:spcBef>
                <a:spcPts val="0"/>
              </a:spcBef>
              <a:spcAft>
                <a:spcPts val="0"/>
              </a:spcAft>
              <a:buFont typeface="Wingdings" panose="05000000000000000000" pitchFamily="2" charset="2"/>
              <a:buChar char="Ø"/>
              <a:defRPr/>
            </a:pPr>
            <a:r>
              <a:rPr lang="zh-CN" altLang="en-US" sz="2000" dirty="0">
                <a:latin typeface="微软雅黑" panose="020B0503020204020204" pitchFamily="34" charset="-122"/>
                <a:ea typeface="微软雅黑" panose="020B0503020204020204" pitchFamily="34" charset="-122"/>
                <a:cs typeface="Arial" panose="020B0604020202020204" pitchFamily="34" charset="0"/>
                <a:sym typeface="+mn-ea"/>
              </a:rPr>
              <a:t>持续</a:t>
            </a:r>
            <a:r>
              <a:rPr lang="zh-CN" altLang="en-US"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mn-ea"/>
              </a:rPr>
              <a:t>时间</a:t>
            </a:r>
            <a:r>
              <a:rPr lang="zh-CN" altLang="en-US" sz="2000" dirty="0">
                <a:latin typeface="微软雅黑" panose="020B0503020204020204" pitchFamily="34" charset="-122"/>
                <a:ea typeface="微软雅黑" panose="020B0503020204020204" pitchFamily="34" charset="-122"/>
                <a:cs typeface="Arial" panose="020B0604020202020204" pitchFamily="34" charset="0"/>
                <a:sym typeface="+mn-ea"/>
              </a:rPr>
              <a:t>划分</a:t>
            </a:r>
          </a:p>
          <a:p>
            <a:pPr marL="800100" lvl="1" indent="-342900" eaLnBrk="1" fontAlgn="auto" hangingPunct="1">
              <a:lnSpc>
                <a:spcPct val="200000"/>
              </a:lnSpc>
              <a:spcBef>
                <a:spcPts val="0"/>
              </a:spcBef>
              <a:spcAft>
                <a:spcPts val="0"/>
              </a:spcAft>
              <a:buClr>
                <a:schemeClr val="tx1"/>
              </a:buClr>
              <a:buFont typeface="Wingdings" panose="05000000000000000000" pitchFamily="2" charset="2"/>
              <a:buChar char="Ø"/>
              <a:defRPr/>
            </a:pPr>
            <a:r>
              <a:rPr lang="zh-CN" altLang="en-US"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mn-ea"/>
              </a:rPr>
              <a:t> 短时程</a:t>
            </a:r>
            <a:r>
              <a:rPr lang="zh-CN" altLang="en-US" dirty="0">
                <a:latin typeface="微软雅黑" panose="020B0503020204020204" pitchFamily="34" charset="-122"/>
                <a:ea typeface="微软雅黑" panose="020B0503020204020204" pitchFamily="34" charset="-122"/>
                <a:cs typeface="Arial" panose="020B0604020202020204" pitchFamily="34" charset="0"/>
                <a:sym typeface="+mn-ea"/>
              </a:rPr>
              <a:t>可塑性</a:t>
            </a:r>
            <a:r>
              <a:rPr lang="en-US" altLang="zh-CN" dirty="0">
                <a:latin typeface="微软雅黑" panose="020B0503020204020204" pitchFamily="34" charset="-122"/>
                <a:ea typeface="微软雅黑" panose="020B0503020204020204" pitchFamily="34" charset="-122"/>
                <a:cs typeface="Arial" panose="020B0604020202020204" pitchFamily="34" charset="0"/>
                <a:sym typeface="+mn-ea"/>
              </a:rPr>
              <a:t> (STP)</a:t>
            </a:r>
            <a:r>
              <a:rPr lang="zh-CN" altLang="en-US" dirty="0">
                <a:latin typeface="微软雅黑" panose="020B0503020204020204" pitchFamily="34" charset="-122"/>
                <a:ea typeface="微软雅黑" panose="020B0503020204020204" pitchFamily="34" charset="-122"/>
                <a:cs typeface="Arial" panose="020B0604020202020204" pitchFamily="34" charset="0"/>
                <a:sym typeface="+mn-ea"/>
              </a:rPr>
              <a:t>：细胞机制</a:t>
            </a:r>
            <a:endParaRPr lang="en-US" altLang="zh-CN" dirty="0">
              <a:latin typeface="微软雅黑" panose="020B0503020204020204" pitchFamily="34" charset="-122"/>
              <a:ea typeface="微软雅黑" panose="020B0503020204020204" pitchFamily="34" charset="-122"/>
              <a:cs typeface="Arial" panose="020B0604020202020204" pitchFamily="34" charset="0"/>
              <a:sym typeface="+mn-ea"/>
            </a:endParaRPr>
          </a:p>
          <a:p>
            <a:pPr marL="800100" lvl="1" indent="-342900" eaLnBrk="1" fontAlgn="auto" hangingPunct="1">
              <a:lnSpc>
                <a:spcPct val="200000"/>
              </a:lnSpc>
              <a:spcBef>
                <a:spcPts val="0"/>
              </a:spcBef>
              <a:spcAft>
                <a:spcPts val="0"/>
              </a:spcAft>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cs typeface="Arial" panose="020B0604020202020204" pitchFamily="34" charset="0"/>
                <a:sym typeface="+mn-ea"/>
              </a:rPr>
              <a:t> </a:t>
            </a:r>
            <a:r>
              <a:rPr lang="zh-CN" altLang="en-US"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mn-ea"/>
              </a:rPr>
              <a:t>长时程</a:t>
            </a:r>
            <a:r>
              <a:rPr lang="zh-CN" altLang="en-US" dirty="0">
                <a:latin typeface="微软雅黑" panose="020B0503020204020204" pitchFamily="34" charset="-122"/>
                <a:ea typeface="微软雅黑" panose="020B0503020204020204" pitchFamily="34" charset="-122"/>
                <a:cs typeface="Arial" panose="020B0604020202020204" pitchFamily="34" charset="0"/>
                <a:sym typeface="+mn-ea"/>
              </a:rPr>
              <a:t>可塑性</a:t>
            </a:r>
            <a:r>
              <a:rPr lang="en-US" altLang="zh-CN" dirty="0">
                <a:latin typeface="微软雅黑" panose="020B0503020204020204" pitchFamily="34" charset="-122"/>
                <a:ea typeface="微软雅黑" panose="020B0503020204020204" pitchFamily="34" charset="-122"/>
                <a:cs typeface="Arial" panose="020B0604020202020204" pitchFamily="34" charset="0"/>
                <a:sym typeface="+mn-ea"/>
              </a:rPr>
              <a:t> (LTP)</a:t>
            </a:r>
            <a:r>
              <a:rPr lang="zh-CN" altLang="en-US" dirty="0">
                <a:latin typeface="微软雅黑" panose="020B0503020204020204" pitchFamily="34" charset="-122"/>
                <a:ea typeface="微软雅黑" panose="020B0503020204020204" pitchFamily="34" charset="-122"/>
                <a:cs typeface="Arial" panose="020B0604020202020204" pitchFamily="34" charset="0"/>
                <a:sym typeface="+mn-ea"/>
              </a:rPr>
              <a:t>：新的蛋白表达</a:t>
            </a:r>
            <a:endParaRPr lang="en-US" altLang="zh-CN" dirty="0">
              <a:latin typeface="微软雅黑" panose="020B0503020204020204" pitchFamily="34" charset="-122"/>
              <a:ea typeface="微软雅黑" panose="020B0503020204020204" pitchFamily="34" charset="-122"/>
              <a:cs typeface="Arial" panose="020B0604020202020204" pitchFamily="34" charset="0"/>
              <a:sym typeface="+mn-ea"/>
            </a:endParaRPr>
          </a:p>
        </p:txBody>
      </p:sp>
      <p:grpSp>
        <p:nvGrpSpPr>
          <p:cNvPr id="12" name="组合 11"/>
          <p:cNvGrpSpPr/>
          <p:nvPr/>
        </p:nvGrpSpPr>
        <p:grpSpPr>
          <a:xfrm>
            <a:off x="6562090" y="835025"/>
            <a:ext cx="4531360" cy="5563568"/>
            <a:chOff x="11192" y="1053"/>
            <a:chExt cx="7668" cy="9073"/>
          </a:xfrm>
        </p:grpSpPr>
        <p:sp>
          <p:nvSpPr>
            <p:cNvPr id="16" name="文本框 14"/>
            <p:cNvSpPr txBox="1"/>
            <p:nvPr/>
          </p:nvSpPr>
          <p:spPr>
            <a:xfrm>
              <a:off x="13233" y="9624"/>
              <a:ext cx="3944" cy="502"/>
            </a:xfrm>
            <a:prstGeom prst="rect">
              <a:avLst/>
            </a:prstGeom>
            <a:noFill/>
          </p:spPr>
          <p:txBody>
            <a:bodyPr wrap="square" rtlCol="0">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400" dirty="0">
                  <a:latin typeface="微软雅黑" panose="020B0503020204020204" pitchFamily="34" charset="-122"/>
                  <a:ea typeface="微软雅黑" panose="020B0503020204020204" pitchFamily="34" charset="-122"/>
                </a:rPr>
                <a:t>短时程可塑性的产生机制</a:t>
              </a:r>
            </a:p>
          </p:txBody>
        </p:sp>
        <p:pic>
          <p:nvPicPr>
            <p:cNvPr id="11" name="图片 10" descr="2"/>
            <p:cNvPicPr>
              <a:picLocks noChangeAspect="1"/>
            </p:cNvPicPr>
            <p:nvPr/>
          </p:nvPicPr>
          <p:blipFill>
            <a:blip r:embed="rId4"/>
            <a:srcRect l="12000" t="4088" r="9220" b="5839"/>
            <a:stretch>
              <a:fillRect/>
            </a:stretch>
          </p:blipFill>
          <p:spPr>
            <a:xfrm>
              <a:off x="11192" y="1053"/>
              <a:ext cx="7668" cy="8203"/>
            </a:xfrm>
            <a:prstGeom prst="rect">
              <a:avLst/>
            </a:prstGeom>
          </p:spPr>
        </p:pic>
      </p:grpSp>
      <p:sp>
        <p:nvSpPr>
          <p:cNvPr id="10" name="文本框 9"/>
          <p:cNvSpPr txBox="1"/>
          <p:nvPr/>
        </p:nvSpPr>
        <p:spPr>
          <a:xfrm>
            <a:off x="8827770" y="1215911"/>
            <a:ext cx="2004695" cy="260350"/>
          </a:xfrm>
          <a:prstGeom prst="rect">
            <a:avLst/>
          </a:prstGeom>
          <a:noFill/>
          <a:ln>
            <a:noFill/>
          </a:ln>
          <a:extLst>
            <a:ext uri="{909E8E84-426E-40DD-AFC4-6F175D3DCCD1}">
              <a14:hiddenFill xmlns:a14="http://schemas.microsoft.com/office/drawing/2010/main">
                <a:solidFill>
                  <a:schemeClr val="bg1"/>
                </a:solidFill>
              </a14:hiddenFill>
            </a:ext>
          </a:extLst>
        </p:spPr>
        <p:txBody>
          <a:bodyPr wrap="square" rtlCol="0">
            <a:noAutofit/>
          </a:bodyPr>
          <a:lstStyle/>
          <a:p>
            <a:pPr algn="ctr"/>
            <a:r>
              <a:rPr lang="zh-CN" altLang="en-US"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胞内</a:t>
            </a:r>
            <a:r>
              <a:rPr lang="en-US" altLang="zh-CN"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Ca</a:t>
            </a:r>
            <a:r>
              <a:rPr lang="en-US" altLang="zh-CN" sz="1600" baseline="300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浓度变化</a:t>
            </a:r>
          </a:p>
        </p:txBody>
      </p:sp>
      <p:sp>
        <p:nvSpPr>
          <p:cNvPr id="14" name="文本框 13"/>
          <p:cNvSpPr txBox="1"/>
          <p:nvPr/>
        </p:nvSpPr>
        <p:spPr>
          <a:xfrm>
            <a:off x="7475855" y="5741670"/>
            <a:ext cx="2123440" cy="354965"/>
          </a:xfrm>
          <a:prstGeom prst="rect">
            <a:avLst/>
          </a:prstGeom>
          <a:noFill/>
          <a:ln>
            <a:noFill/>
          </a:ln>
          <a:extLst>
            <a:ext uri="{909E8E84-426E-40DD-AFC4-6F175D3DCCD1}">
              <a14:hiddenFill xmlns:a14="http://schemas.microsoft.com/office/drawing/2010/main">
                <a:solidFill>
                  <a:schemeClr val="bg1"/>
                </a:solidFill>
              </a14:hiddenFill>
            </a:ext>
          </a:extLst>
        </p:spPr>
        <p:txBody>
          <a:bodyPr wrap="square" rtlCol="0">
            <a:noAutofit/>
          </a:bodyPr>
          <a:lstStyle/>
          <a:p>
            <a:pPr algn="ctr"/>
            <a:r>
              <a:rPr lang="zh-CN" altLang="en-US" sz="1600"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mn-ea"/>
              </a:rPr>
              <a:t>受体数量和特性改变</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3810000" y="254000"/>
            <a:ext cx="83820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p:nvPr/>
        </p:nvGrpSpPr>
        <p:grpSpPr bwMode="auto">
          <a:xfrm>
            <a:off x="550863" y="82550"/>
            <a:ext cx="3541712" cy="583565"/>
            <a:chOff x="551544" y="82976"/>
            <a:chExt cx="3540396" cy="582556"/>
          </a:xfrm>
        </p:grpSpPr>
        <p:sp>
          <p:nvSpPr>
            <p:cNvPr id="6170" name="文本框 4"/>
            <p:cNvSpPr txBox="1">
              <a:spLocks noChangeArrowheads="1"/>
            </p:cNvSpPr>
            <p:nvPr/>
          </p:nvSpPr>
          <p:spPr bwMode="auto">
            <a:xfrm>
              <a:off x="800100" y="111278"/>
              <a:ext cx="3291840" cy="52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dirty="0">
                  <a:solidFill>
                    <a:srgbClr val="044875"/>
                  </a:solidFill>
                  <a:latin typeface="微软雅黑" panose="020B0503020204020204" pitchFamily="34" charset="-122"/>
                  <a:ea typeface="微软雅黑" panose="020B0503020204020204" pitchFamily="34" charset="-122"/>
                  <a:sym typeface="+mn-ea"/>
                </a:rPr>
                <a:t>标本与技术路线</a:t>
              </a:r>
              <a:endParaRPr lang="zh-CN" altLang="en-US" b="1">
                <a:solidFill>
                  <a:srgbClr val="044875"/>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551544" y="82976"/>
              <a:ext cx="723631" cy="582556"/>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02</a:t>
              </a:r>
              <a:endParaRPr lang="zh-CN" altLang="en-US" sz="3200" dirty="0">
                <a:solidFill>
                  <a:schemeClr val="bg2">
                    <a:lumMod val="25000"/>
                  </a:schemeClr>
                </a:solidFill>
                <a:latin typeface="Impact" panose="020B0806030902050204" pitchFamily="34" charset="0"/>
                <a:ea typeface="+mn-ea"/>
              </a:endParaRPr>
            </a:p>
          </p:txBody>
        </p:sp>
      </p:grpSp>
      <p:sp>
        <p:nvSpPr>
          <p:cNvPr id="8" name="矩形 7"/>
          <p:cNvSpPr/>
          <p:nvPr/>
        </p:nvSpPr>
        <p:spPr>
          <a:xfrm>
            <a:off x="0" y="6621780"/>
            <a:ext cx="12191365" cy="23622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灯片编号占位符 8"/>
          <p:cNvSpPr>
            <a:spLocks noGrp="1"/>
          </p:cNvSpPr>
          <p:nvPr>
            <p:ph type="sldNum" sz="quarter" idx="12"/>
          </p:nvPr>
        </p:nvSpPr>
        <p:spPr>
          <a:xfrm>
            <a:off x="9448800" y="6557010"/>
            <a:ext cx="2743200" cy="365125"/>
          </a:xfrm>
        </p:spPr>
        <p:txBody>
          <a:bodyPr/>
          <a:lstStyle/>
          <a:p>
            <a:fld id="{9D55DC8D-C4F0-4F0D-B826-92573808DA56}" type="slidenum">
              <a:rPr lang="zh-CN" altLang="en-US">
                <a:solidFill>
                  <a:schemeClr val="bg1"/>
                </a:solidFill>
              </a:rPr>
              <a:t>6</a:t>
            </a:fld>
            <a:endParaRPr lang="zh-CN" altLang="en-US">
              <a:solidFill>
                <a:schemeClr val="bg1"/>
              </a:solidFill>
            </a:endParaRPr>
          </a:p>
        </p:txBody>
      </p:sp>
      <p:sp>
        <p:nvSpPr>
          <p:cNvPr id="5" name="文本框 4"/>
          <p:cNvSpPr txBox="1"/>
          <p:nvPr/>
        </p:nvSpPr>
        <p:spPr>
          <a:xfrm>
            <a:off x="5578388" y="1161262"/>
            <a:ext cx="6471828" cy="4288473"/>
          </a:xfrm>
          <a:prstGeom prst="rect">
            <a:avLst/>
          </a:prstGeom>
          <a:noFill/>
        </p:spPr>
        <p:txBody>
          <a:bodyPr wrap="square">
            <a:noAutofit/>
          </a:bodyPr>
          <a:lstStyle/>
          <a:p>
            <a:pPr eaLnBrk="1" fontAlgn="auto" latinLnBrk="0" hangingPunct="1">
              <a:lnSpc>
                <a:spcPct val="150000"/>
              </a:lnSpc>
              <a:spcBef>
                <a:spcPts val="0"/>
              </a:spcBef>
              <a:spcAft>
                <a:spcPts val="0"/>
              </a:spcAft>
              <a:defRPr/>
            </a:pPr>
            <a:r>
              <a:rPr lang="en-US" altLang="zh-CN" sz="2800" b="1" dirty="0">
                <a:solidFill>
                  <a:srgbClr val="044875"/>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2800" b="1" dirty="0">
                <a:solidFill>
                  <a:srgbClr val="044875"/>
                </a:solidFill>
                <a:latin typeface="微软雅黑" panose="020B0503020204020204" pitchFamily="34" charset="-122"/>
                <a:ea typeface="微软雅黑" panose="020B0503020204020204" pitchFamily="34" charset="-122"/>
                <a:cs typeface="Arial" panose="020B0604020202020204" pitchFamily="34" charset="0"/>
              </a:rPr>
              <a:t>科学问题</a:t>
            </a:r>
            <a:endParaRPr lang="en-US" altLang="zh-CN" sz="2800" b="1" dirty="0">
              <a:solidFill>
                <a:srgbClr val="044875"/>
              </a:solidFill>
              <a:latin typeface="微软雅黑" panose="020B0503020204020204" pitchFamily="34" charset="-122"/>
              <a:ea typeface="微软雅黑" panose="020B0503020204020204" pitchFamily="34" charset="-122"/>
              <a:cs typeface="Arial" panose="020B0604020202020204" pitchFamily="34" charset="0"/>
            </a:endParaRPr>
          </a:p>
          <a:p>
            <a:pPr eaLnBrk="1" fontAlgn="auto" latinLnBrk="0" hangingPunct="1">
              <a:lnSpc>
                <a:spcPct val="150000"/>
              </a:lnSpc>
              <a:spcBef>
                <a:spcPts val="0"/>
              </a:spcBef>
              <a:spcAft>
                <a:spcPts val="0"/>
              </a:spcAft>
              <a:defRPr/>
            </a:pPr>
            <a:endParaRPr lang="en-US" altLang="zh-CN" sz="1100" b="1" dirty="0">
              <a:solidFill>
                <a:srgbClr val="044875"/>
              </a:solidFill>
              <a:latin typeface="微软雅黑" panose="020B0503020204020204" pitchFamily="34" charset="-122"/>
              <a:ea typeface="微软雅黑" panose="020B0503020204020204" pitchFamily="34" charset="-122"/>
              <a:cs typeface="Arial" panose="020B0604020202020204" pitchFamily="34" charset="0"/>
            </a:endParaRPr>
          </a:p>
          <a:p>
            <a:pPr marL="457200" indent="-457200" eaLnBrk="1" fontAlgn="auto" latinLnBrk="0" hangingPunct="1">
              <a:lnSpc>
                <a:spcPct val="200000"/>
              </a:lnSpc>
              <a:spcBef>
                <a:spcPts val="0"/>
              </a:spcBef>
              <a:spcAft>
                <a:spcPts val="0"/>
              </a:spcAft>
              <a:buFont typeface="Wingdings" panose="05000000000000000000" pitchFamily="2" charset="2"/>
              <a:buAutoNum type="arabicPeriod"/>
              <a:defRPr/>
            </a:pPr>
            <a:r>
              <a:rPr lang="zh-CN" altLang="en-US" sz="2400" dirty="0">
                <a:latin typeface="微软雅黑" panose="020B0503020204020204" pitchFamily="34" charset="-122"/>
                <a:ea typeface="微软雅黑" panose="020B0503020204020204" pitchFamily="34" charset="-122"/>
                <a:cs typeface="Arial" panose="020B0604020202020204" pitchFamily="34" charset="0"/>
              </a:rPr>
              <a:t>槲皮素对中枢神经系统突触传递的</a:t>
            </a:r>
            <a:r>
              <a:rPr lang="zh-CN" altLang="en-US" sz="24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作用形式</a:t>
            </a:r>
            <a:r>
              <a:rPr lang="zh-CN" altLang="en-US" sz="2400" dirty="0">
                <a:latin typeface="微软雅黑" panose="020B0503020204020204" pitchFamily="34" charset="-122"/>
                <a:ea typeface="微软雅黑" panose="020B0503020204020204" pitchFamily="34" charset="-122"/>
                <a:cs typeface="Arial" panose="020B0604020202020204" pitchFamily="34" charset="0"/>
              </a:rPr>
              <a:t>和</a:t>
            </a:r>
            <a:r>
              <a:rPr lang="zh-CN" altLang="en-US" sz="24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调控机制</a:t>
            </a:r>
            <a:r>
              <a:rPr lang="zh-CN" altLang="en-US" sz="2400" dirty="0">
                <a:latin typeface="微软雅黑" panose="020B0503020204020204" pitchFamily="34" charset="-122"/>
                <a:ea typeface="微软雅黑" panose="020B0503020204020204" pitchFamily="34" charset="-122"/>
                <a:cs typeface="Arial" panose="020B0604020202020204" pitchFamily="34" charset="0"/>
              </a:rPr>
              <a:t>是什么？</a:t>
            </a:r>
          </a:p>
          <a:p>
            <a:pPr marL="285750" indent="-285750" eaLnBrk="1" fontAlgn="auto" latinLnBrk="0" hangingPunct="1">
              <a:lnSpc>
                <a:spcPct val="200000"/>
              </a:lnSpc>
              <a:spcBef>
                <a:spcPts val="0"/>
              </a:spcBef>
              <a:spcAft>
                <a:spcPts val="0"/>
              </a:spcAft>
              <a:buFont typeface="Wingdings" panose="05000000000000000000" pitchFamily="2" charset="2"/>
              <a:buChar char="Ø"/>
              <a:defRPr/>
            </a:pPr>
            <a:endParaRPr lang="zh-CN" altLang="en-US" sz="900" dirty="0">
              <a:latin typeface="微软雅黑" panose="020B0503020204020204" pitchFamily="34" charset="-122"/>
              <a:ea typeface="微软雅黑" panose="020B0503020204020204" pitchFamily="34" charset="-122"/>
              <a:cs typeface="Arial" panose="020B0604020202020204" pitchFamily="34" charset="0"/>
            </a:endParaRPr>
          </a:p>
          <a:p>
            <a:pPr marL="457200" indent="-457200" eaLnBrk="1" fontAlgn="auto" latinLnBrk="0" hangingPunct="1">
              <a:lnSpc>
                <a:spcPct val="200000"/>
              </a:lnSpc>
              <a:spcBef>
                <a:spcPts val="0"/>
              </a:spcBef>
              <a:spcAft>
                <a:spcPts val="0"/>
              </a:spcAft>
              <a:buFont typeface="+mj-lt"/>
              <a:buAutoNum type="arabicPeriod" startAt="2"/>
              <a:defRPr/>
            </a:pPr>
            <a:r>
              <a:rPr lang="zh-CN" altLang="en-US" sz="2400" dirty="0">
                <a:latin typeface="微软雅黑" panose="020B0503020204020204" pitchFamily="34" charset="-122"/>
                <a:ea typeface="微软雅黑" panose="020B0503020204020204" pitchFamily="34" charset="-122"/>
                <a:cs typeface="Arial" panose="020B0604020202020204" pitchFamily="34" charset="0"/>
              </a:rPr>
              <a:t>槲皮素是否能够调控</a:t>
            </a:r>
            <a:r>
              <a:rPr lang="zh-CN" altLang="en-US" sz="24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突触可塑性</a:t>
            </a:r>
            <a:r>
              <a:rPr lang="zh-CN" altLang="en-US" sz="2400" dirty="0">
                <a:latin typeface="微软雅黑" panose="020B0503020204020204" pitchFamily="34" charset="-122"/>
                <a:ea typeface="微软雅黑" panose="020B0503020204020204" pitchFamily="34" charset="-122"/>
                <a:cs typeface="Arial" panose="020B0604020202020204" pitchFamily="34" charset="0"/>
              </a:rPr>
              <a:t>，进而影响突触传递？</a:t>
            </a:r>
          </a:p>
        </p:txBody>
      </p:sp>
      <p:grpSp>
        <p:nvGrpSpPr>
          <p:cNvPr id="32" name="组合 31">
            <a:extLst>
              <a:ext uri="{FF2B5EF4-FFF2-40B4-BE49-F238E27FC236}">
                <a16:creationId xmlns:a16="http://schemas.microsoft.com/office/drawing/2014/main" id="{BFB264B2-3935-EA3B-4298-11136D0CC402}"/>
              </a:ext>
            </a:extLst>
          </p:cNvPr>
          <p:cNvGrpSpPr>
            <a:grpSpLocks noChangeAspect="1"/>
          </p:cNvGrpSpPr>
          <p:nvPr/>
        </p:nvGrpSpPr>
        <p:grpSpPr>
          <a:xfrm>
            <a:off x="219017" y="1506069"/>
            <a:ext cx="5167439" cy="3845861"/>
            <a:chOff x="402272" y="905192"/>
            <a:chExt cx="7038975" cy="5238750"/>
          </a:xfrm>
        </p:grpSpPr>
        <p:pic>
          <p:nvPicPr>
            <p:cNvPr id="11" name="图片 10">
              <a:extLst>
                <a:ext uri="{FF2B5EF4-FFF2-40B4-BE49-F238E27FC236}">
                  <a16:creationId xmlns:a16="http://schemas.microsoft.com/office/drawing/2014/main" id="{963AED62-3911-20A1-0075-7A12262090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272" y="905192"/>
              <a:ext cx="7038975" cy="5238750"/>
            </a:xfrm>
            <a:prstGeom prst="rect">
              <a:avLst/>
            </a:prstGeom>
          </p:spPr>
        </p:pic>
        <p:cxnSp>
          <p:nvCxnSpPr>
            <p:cNvPr id="14" name="直接箭头连接符 13">
              <a:extLst>
                <a:ext uri="{FF2B5EF4-FFF2-40B4-BE49-F238E27FC236}">
                  <a16:creationId xmlns:a16="http://schemas.microsoft.com/office/drawing/2014/main" id="{11250779-E21E-DC93-6C73-FD8A1BFA2E37}"/>
                </a:ext>
              </a:extLst>
            </p:cNvPr>
            <p:cNvCxnSpPr/>
            <p:nvPr/>
          </p:nvCxnSpPr>
          <p:spPr>
            <a:xfrm>
              <a:off x="2108200" y="1993900"/>
              <a:ext cx="337843" cy="0"/>
            </a:xfrm>
            <a:prstGeom prst="straightConnector1">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8B513A2B-F934-01EB-1893-DC60ACAE8FFF}"/>
                </a:ext>
              </a:extLst>
            </p:cNvPr>
            <p:cNvCxnSpPr/>
            <p:nvPr/>
          </p:nvCxnSpPr>
          <p:spPr>
            <a:xfrm>
              <a:off x="2544233" y="1993900"/>
              <a:ext cx="337843" cy="0"/>
            </a:xfrm>
            <a:prstGeom prst="straightConnector1">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384F1454-01CD-964E-7B88-AD857AE69E9F}"/>
                </a:ext>
              </a:extLst>
            </p:cNvPr>
            <p:cNvCxnSpPr>
              <a:cxnSpLocks/>
            </p:cNvCxnSpPr>
            <p:nvPr/>
          </p:nvCxnSpPr>
          <p:spPr>
            <a:xfrm>
              <a:off x="3001432" y="2036233"/>
              <a:ext cx="389467" cy="80434"/>
            </a:xfrm>
            <a:prstGeom prst="straightConnector1">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9EAF4B6E-96B5-480F-8214-18FB54F1F199}"/>
                </a:ext>
              </a:extLst>
            </p:cNvPr>
            <p:cNvCxnSpPr>
              <a:cxnSpLocks/>
            </p:cNvCxnSpPr>
            <p:nvPr/>
          </p:nvCxnSpPr>
          <p:spPr>
            <a:xfrm flipV="1">
              <a:off x="3136899" y="1857799"/>
              <a:ext cx="338668" cy="97366"/>
            </a:xfrm>
            <a:prstGeom prst="straightConnector1">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5618FA6A-8014-9935-D623-ACC5830D8417}"/>
                </a:ext>
              </a:extLst>
            </p:cNvPr>
            <p:cNvCxnSpPr>
              <a:cxnSpLocks/>
            </p:cNvCxnSpPr>
            <p:nvPr/>
          </p:nvCxnSpPr>
          <p:spPr>
            <a:xfrm>
              <a:off x="3445933" y="2137832"/>
              <a:ext cx="287867" cy="89655"/>
            </a:xfrm>
            <a:prstGeom prst="straightConnector1">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FD36DCF4-1D86-DF2C-F32A-517E3A9CE3C3}"/>
                </a:ext>
              </a:extLst>
            </p:cNvPr>
            <p:cNvCxnSpPr>
              <a:cxnSpLocks/>
            </p:cNvCxnSpPr>
            <p:nvPr/>
          </p:nvCxnSpPr>
          <p:spPr>
            <a:xfrm>
              <a:off x="1004898" y="1955165"/>
              <a:ext cx="222874" cy="0"/>
            </a:xfrm>
            <a:prstGeom prst="straightConnector1">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id="{486DD54A-CAC8-2C83-2E88-8347268734EF}"/>
                </a:ext>
              </a:extLst>
            </p:cNvPr>
            <p:cNvCxnSpPr>
              <a:cxnSpLocks/>
            </p:cNvCxnSpPr>
            <p:nvPr/>
          </p:nvCxnSpPr>
          <p:spPr>
            <a:xfrm>
              <a:off x="1392767" y="1477432"/>
              <a:ext cx="93133" cy="186268"/>
            </a:xfrm>
            <a:prstGeom prst="straightConnector1">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73525C0B-4633-83A0-3DDD-ACBCFADE7625}"/>
                </a:ext>
              </a:extLst>
            </p:cNvPr>
            <p:cNvCxnSpPr>
              <a:cxnSpLocks/>
            </p:cNvCxnSpPr>
            <p:nvPr/>
          </p:nvCxnSpPr>
          <p:spPr>
            <a:xfrm flipV="1">
              <a:off x="4410499" y="2182659"/>
              <a:ext cx="167005" cy="309033"/>
            </a:xfrm>
            <a:prstGeom prst="straightConnector1">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80267FCD-3DE7-A65D-9F8D-3A22CF424570}"/>
                </a:ext>
              </a:extLst>
            </p:cNvPr>
            <p:cNvCxnSpPr>
              <a:cxnSpLocks/>
            </p:cNvCxnSpPr>
            <p:nvPr/>
          </p:nvCxnSpPr>
          <p:spPr>
            <a:xfrm>
              <a:off x="5180670" y="1955165"/>
              <a:ext cx="322874" cy="0"/>
            </a:xfrm>
            <a:prstGeom prst="straightConnector1">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4" name="文本框 33">
            <a:extLst>
              <a:ext uri="{FF2B5EF4-FFF2-40B4-BE49-F238E27FC236}">
                <a16:creationId xmlns:a16="http://schemas.microsoft.com/office/drawing/2014/main" id="{C805B281-B597-0C6B-3F35-47BD04CF6D59}"/>
              </a:ext>
            </a:extLst>
          </p:cNvPr>
          <p:cNvSpPr txBox="1"/>
          <p:nvPr/>
        </p:nvSpPr>
        <p:spPr>
          <a:xfrm>
            <a:off x="10057944" y="6360170"/>
            <a:ext cx="2134056" cy="261610"/>
          </a:xfrm>
          <a:prstGeom prst="rect">
            <a:avLst/>
          </a:prstGeom>
          <a:noFill/>
        </p:spPr>
        <p:txBody>
          <a:bodyPr wrap="square">
            <a:spAutoFit/>
          </a:bodyPr>
          <a:lstStyle/>
          <a:p>
            <a:r>
              <a:rPr lang="en-US" altLang="zh-CN" sz="1100" dirty="0">
                <a:latin typeface="微软雅黑" panose="020B0503020204020204" pitchFamily="34" charset="-122"/>
                <a:ea typeface="微软雅黑" panose="020B0503020204020204" pitchFamily="34" charset="-122"/>
              </a:rPr>
              <a:t>Emily, </a:t>
            </a:r>
            <a:r>
              <a:rPr lang="en-US" altLang="zh-CN" sz="1100" i="1" dirty="0">
                <a:latin typeface="微软雅黑" panose="020B0503020204020204" pitchFamily="34" charset="-122"/>
                <a:ea typeface="微软雅黑" panose="020B0503020204020204" pitchFamily="34" charset="-122"/>
              </a:rPr>
              <a:t>Current Biology</a:t>
            </a:r>
            <a:r>
              <a:rPr lang="en-US" altLang="zh-CN" sz="1100" dirty="0">
                <a:latin typeface="微软雅黑" panose="020B0503020204020204" pitchFamily="34" charset="-122"/>
                <a:ea typeface="微软雅黑" panose="020B0503020204020204" pitchFamily="34" charset="-122"/>
              </a:rPr>
              <a:t>, 1998</a:t>
            </a:r>
            <a:endParaRPr lang="zh-CN" altLang="en-US" sz="1100" dirty="0">
              <a:latin typeface="微软雅黑" panose="020B0503020204020204" pitchFamily="34" charset="-122"/>
              <a:ea typeface="微软雅黑" panose="020B0503020204020204" pitchFamily="34" charset="-122"/>
            </a:endParaRPr>
          </a:p>
        </p:txBody>
      </p:sp>
      <p:sp>
        <p:nvSpPr>
          <p:cNvPr id="35" name="AutoShape 2" descr="Current Biology">
            <a:hlinkClick r:id="rId4" tooltip="Current Biology"/>
            <a:extLst>
              <a:ext uri="{FF2B5EF4-FFF2-40B4-BE49-F238E27FC236}">
                <a16:creationId xmlns:a16="http://schemas.microsoft.com/office/drawing/2014/main" id="{5A4A87F9-7A59-CC95-760D-A1EE24593E5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323332" y="1668469"/>
            <a:ext cx="6989445" cy="1189990"/>
          </a:xfrm>
          <a:prstGeom prst="rect">
            <a:avLst/>
          </a:prstGeom>
          <a:noFill/>
        </p:spPr>
        <p:txBody>
          <a:bodyPr wrap="square">
            <a:noAutofit/>
          </a:bodyPr>
          <a:lstStyle/>
          <a:p>
            <a:pPr marL="342900" indent="-342900" eaLnBrk="1" fontAlgn="auto" hangingPunct="1">
              <a:lnSpc>
                <a:spcPct val="150000"/>
              </a:lnSpc>
              <a:spcBef>
                <a:spcPts val="0"/>
              </a:spcBef>
              <a:spcAft>
                <a:spcPts val="0"/>
              </a:spcAft>
              <a:buFont typeface="Wingdings" panose="05000000000000000000" pitchFamily="2" charset="2"/>
              <a:buChar char="Ø"/>
              <a:defRPr/>
            </a:pPr>
            <a:r>
              <a:rPr lang="zh-CN" altLang="en-US" sz="20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sym typeface="+mn-ea"/>
              </a:rPr>
              <a:t>位于大脑内侧</a:t>
            </a:r>
            <a:r>
              <a:rPr lang="zh-CN" altLang="en-US"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mn-ea"/>
              </a:rPr>
              <a:t>颞叶</a:t>
            </a:r>
            <a:endParaRPr lang="en-US" altLang="zh-CN"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a:p>
            <a:pPr marL="285750" indent="-285750" eaLnBrk="1" fontAlgn="auto" hangingPunct="1">
              <a:lnSpc>
                <a:spcPct val="150000"/>
              </a:lnSpc>
              <a:spcBef>
                <a:spcPts val="0"/>
              </a:spcBef>
              <a:spcAft>
                <a:spcPts val="0"/>
              </a:spcAft>
              <a:buFont typeface="Wingdings" panose="05000000000000000000" pitchFamily="2" charset="2"/>
              <a:buChar char="Ø"/>
              <a:defRPr/>
            </a:pPr>
            <a:r>
              <a:rPr lang="zh-CN" altLang="en-US" sz="20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sym typeface="+mn-ea"/>
              </a:rPr>
              <a:t> 与</a:t>
            </a:r>
            <a:r>
              <a:rPr lang="zh-CN" altLang="en-US"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mn-ea"/>
              </a:rPr>
              <a:t>学习</a:t>
            </a:r>
            <a:r>
              <a:rPr lang="zh-CN" altLang="en-US" sz="20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r>
              <a:rPr lang="zh-CN" altLang="en-US"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mn-ea"/>
              </a:rPr>
              <a:t>记忆</a:t>
            </a:r>
            <a:r>
              <a:rPr lang="zh-CN" altLang="en-US" sz="20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sym typeface="+mn-ea"/>
              </a:rPr>
              <a:t>和</a:t>
            </a:r>
            <a:r>
              <a:rPr lang="zh-CN" altLang="en-US"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mn-ea"/>
              </a:rPr>
              <a:t>认知</a:t>
            </a:r>
            <a:r>
              <a:rPr lang="zh-CN" altLang="en-US" sz="20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sym typeface="+mn-ea"/>
              </a:rPr>
              <a:t>关系密切</a:t>
            </a:r>
            <a:endParaRPr lang="en-US" altLang="zh-CN" sz="20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endParaRPr>
          </a:p>
          <a:p>
            <a:pPr eaLnBrk="1" fontAlgn="auto" hangingPunct="1">
              <a:lnSpc>
                <a:spcPct val="150000"/>
              </a:lnSpc>
              <a:spcBef>
                <a:spcPts val="0"/>
              </a:spcBef>
              <a:spcAft>
                <a:spcPts val="0"/>
              </a:spcAft>
              <a:defRPr/>
            </a:pPr>
            <a:endParaRPr lang="en-US" altLang="zh-CN" sz="20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endParaRPr>
          </a:p>
          <a:p>
            <a:pPr marL="285750" indent="-285750" eaLnBrk="1" fontAlgn="auto" hangingPunct="1">
              <a:lnSpc>
                <a:spcPct val="150000"/>
              </a:lnSpc>
              <a:spcBef>
                <a:spcPts val="0"/>
              </a:spcBef>
              <a:spcAft>
                <a:spcPts val="0"/>
              </a:spcAft>
              <a:buFont typeface="Wingdings" panose="05000000000000000000" pitchFamily="2" charset="2"/>
              <a:buChar char="Ø"/>
              <a:defRPr/>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3810000" y="254000"/>
            <a:ext cx="83820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p:nvPr/>
        </p:nvGrpSpPr>
        <p:grpSpPr bwMode="auto">
          <a:xfrm>
            <a:off x="550863" y="82550"/>
            <a:ext cx="3541712" cy="585788"/>
            <a:chOff x="551544" y="82976"/>
            <a:chExt cx="3540396" cy="584775"/>
          </a:xfrm>
        </p:grpSpPr>
        <p:sp>
          <p:nvSpPr>
            <p:cNvPr id="6170" name="文本框 4"/>
            <p:cNvSpPr txBox="1">
              <a:spLocks noChangeArrowheads="1"/>
            </p:cNvSpPr>
            <p:nvPr/>
          </p:nvSpPr>
          <p:spPr bwMode="auto">
            <a:xfrm>
              <a:off x="800100" y="111278"/>
              <a:ext cx="3291840" cy="52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dirty="0">
                  <a:solidFill>
                    <a:srgbClr val="044875"/>
                  </a:solidFill>
                  <a:latin typeface="微软雅黑" panose="020B0503020204020204" pitchFamily="34" charset="-122"/>
                  <a:ea typeface="微软雅黑" panose="020B0503020204020204" pitchFamily="34" charset="-122"/>
                  <a:sym typeface="+mn-ea"/>
                </a:rPr>
                <a:t>标本与技术路线</a:t>
              </a:r>
              <a:endParaRPr lang="zh-CN" altLang="en-US" b="1">
                <a:solidFill>
                  <a:srgbClr val="044875"/>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02</a:t>
              </a:r>
              <a:endParaRPr lang="zh-CN" altLang="en-US" sz="3200" dirty="0">
                <a:solidFill>
                  <a:schemeClr val="bg2">
                    <a:lumMod val="25000"/>
                  </a:schemeClr>
                </a:solidFill>
                <a:latin typeface="Impact" panose="020B0806030902050204" pitchFamily="34" charset="0"/>
                <a:ea typeface="+mn-ea"/>
              </a:endParaRPr>
            </a:p>
          </p:txBody>
        </p:sp>
      </p:grpSp>
      <p:sp>
        <p:nvSpPr>
          <p:cNvPr id="8" name="矩形 7"/>
          <p:cNvSpPr/>
          <p:nvPr/>
        </p:nvSpPr>
        <p:spPr>
          <a:xfrm>
            <a:off x="0" y="6621780"/>
            <a:ext cx="12191365" cy="23622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169" name="文本框 53"/>
          <p:cNvSpPr txBox="1">
            <a:spLocks noChangeArrowheads="1"/>
          </p:cNvSpPr>
          <p:nvPr/>
        </p:nvSpPr>
        <p:spPr bwMode="auto">
          <a:xfrm>
            <a:off x="1020119" y="903992"/>
            <a:ext cx="6532880" cy="621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457200" indent="-457200" eaLnBrk="1" latinLnBrk="0" hangingPunct="1">
              <a:lnSpc>
                <a:spcPct val="150000"/>
              </a:lnSpc>
              <a:buFont typeface="Wingdings" panose="05000000000000000000" charset="0"/>
              <a:buChar char="Ø"/>
            </a:pPr>
            <a:r>
              <a:rPr lang="zh-CN" altLang="en-US" sz="2600" b="1" dirty="0">
                <a:latin typeface="微软雅黑" panose="020B0503020204020204" pitchFamily="34" charset="-122"/>
                <a:ea typeface="微软雅黑" panose="020B0503020204020204" pitchFamily="34" charset="-122"/>
                <a:sym typeface="+mn-ea"/>
              </a:rPr>
              <a:t>海马 </a:t>
            </a:r>
            <a:r>
              <a:rPr lang="en-US" altLang="zh-CN" sz="2000" b="1" dirty="0">
                <a:latin typeface="微软雅黑" panose="020B0503020204020204" pitchFamily="34" charset="-122"/>
                <a:ea typeface="微软雅黑" panose="020B0503020204020204" pitchFamily="34" charset="-122"/>
                <a:sym typeface="+mn-ea"/>
              </a:rPr>
              <a:t>(hippocampus)</a:t>
            </a:r>
            <a:endParaRPr lang="en-US" altLang="zh-CN" sz="2000" b="1"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5" name="文本框 53"/>
          <p:cNvSpPr txBox="1">
            <a:spLocks noChangeArrowheads="1"/>
          </p:cNvSpPr>
          <p:nvPr/>
        </p:nvSpPr>
        <p:spPr bwMode="auto">
          <a:xfrm>
            <a:off x="1020119" y="2858459"/>
            <a:ext cx="5712142" cy="621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457200" indent="-457200" eaLnBrk="1" latinLnBrk="0" hangingPunct="1">
              <a:lnSpc>
                <a:spcPct val="150000"/>
              </a:lnSpc>
              <a:buFont typeface="Wingdings" panose="05000000000000000000" charset="0"/>
              <a:buChar char="Ø"/>
            </a:pPr>
            <a:r>
              <a:rPr lang="zh-CN" altLang="en-US" sz="2600" b="1" dirty="0">
                <a:latin typeface="微软雅黑" panose="020B0503020204020204" pitchFamily="34" charset="-122"/>
                <a:ea typeface="微软雅黑" panose="020B0503020204020204" pitchFamily="34" charset="-122"/>
                <a:sym typeface="+mn-ea"/>
              </a:rPr>
              <a:t>海马神经元 </a:t>
            </a:r>
            <a:r>
              <a:rPr lang="en-US" altLang="zh-CN" sz="2000" b="1" dirty="0">
                <a:latin typeface="微软雅黑" panose="020B0503020204020204" pitchFamily="34" charset="-122"/>
                <a:ea typeface="微软雅黑" panose="020B0503020204020204" pitchFamily="34" charset="-122"/>
                <a:sym typeface="+mn-ea"/>
              </a:rPr>
              <a:t>(hippocampal neuron)</a:t>
            </a:r>
            <a:endParaRPr lang="en-US" altLang="zh-CN" sz="2000" b="1"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7" name="文本框 6"/>
          <p:cNvSpPr txBox="1"/>
          <p:nvPr/>
        </p:nvSpPr>
        <p:spPr>
          <a:xfrm>
            <a:off x="1323332" y="3583341"/>
            <a:ext cx="5001849" cy="2117936"/>
          </a:xfrm>
          <a:prstGeom prst="rect">
            <a:avLst/>
          </a:prstGeom>
          <a:noFill/>
        </p:spPr>
        <p:txBody>
          <a:bodyPr wrap="square">
            <a:noAutofit/>
          </a:bodyPr>
          <a:lstStyle/>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sz="200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 </a:t>
            </a:r>
            <a:r>
              <a:rPr lang="zh-CN" altLang="en-US"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mn-ea"/>
              </a:rPr>
              <a:t>传统</a:t>
            </a:r>
            <a:r>
              <a:rPr lang="zh-CN" altLang="en-US" sz="20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sym typeface="+mn-ea"/>
              </a:rPr>
              <a:t>神经元</a:t>
            </a:r>
          </a:p>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sz="20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sym typeface="+mn-ea"/>
              </a:rPr>
              <a:t> </a:t>
            </a:r>
            <a:r>
              <a:rPr lang="zh-CN" altLang="en-US" sz="20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sym typeface="+mn-ea"/>
              </a:rPr>
              <a:t>常规突触传递特征</a:t>
            </a:r>
          </a:p>
          <a:p>
            <a:pPr marL="742950" lvl="1" indent="-285750" eaLnBrk="1" fontAlgn="auto" hangingPunct="1">
              <a:lnSpc>
                <a:spcPct val="150000"/>
              </a:lnSpc>
              <a:spcBef>
                <a:spcPts val="0"/>
              </a:spcBef>
              <a:spcAft>
                <a:spcPts val="0"/>
              </a:spcAft>
              <a:buFont typeface="Wingdings" panose="05000000000000000000" pitchFamily="2" charset="2"/>
              <a:buChar char="Ø"/>
              <a:defRPr/>
            </a:pPr>
            <a:r>
              <a:rPr lang="en-US" altLang="zh-CN"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 </a:t>
            </a:r>
            <a:r>
              <a:rPr lang="en-US" altLang="zh-CN"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mn-ea"/>
              </a:rPr>
              <a:t>Na</a:t>
            </a:r>
            <a:r>
              <a:rPr lang="en-US" altLang="zh-CN" baseline="30000"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mn-ea"/>
              </a:rPr>
              <a:t>+</a:t>
            </a:r>
            <a:r>
              <a:rPr lang="zh-CN" altLang="en-US"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mn-ea"/>
              </a:rPr>
              <a:t>、</a:t>
            </a:r>
            <a:r>
              <a:rPr lang="en-US" altLang="zh-CN"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mn-ea"/>
              </a:rPr>
              <a:t>K</a:t>
            </a:r>
            <a:r>
              <a:rPr lang="en-US" altLang="zh-CN" baseline="30000"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mn-ea"/>
              </a:rPr>
              <a:t>+ </a:t>
            </a:r>
            <a:r>
              <a:rPr lang="zh-CN" altLang="en-US"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sym typeface="+mn-ea"/>
              </a:rPr>
              <a:t>介导的动作电位</a:t>
            </a:r>
          </a:p>
          <a:p>
            <a:pPr marL="742950" lvl="1" indent="-285750" eaLnBrk="1" fontAlgn="auto" hangingPunct="1">
              <a:lnSpc>
                <a:spcPct val="150000"/>
              </a:lnSpc>
              <a:spcBef>
                <a:spcPts val="0"/>
              </a:spcBef>
              <a:spcAft>
                <a:spcPts val="0"/>
              </a:spcAft>
              <a:buFont typeface="Wingdings" panose="05000000000000000000" pitchFamily="2" charset="2"/>
              <a:buChar char="Ø"/>
              <a:defRPr/>
            </a:pPr>
            <a:r>
              <a:rPr lang="zh-CN" altLang="en-US"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sym typeface="+mn-ea"/>
              </a:rPr>
              <a:t> </a:t>
            </a:r>
            <a:r>
              <a:rPr lang="en-US" altLang="zh-CN"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mn-ea"/>
              </a:rPr>
              <a:t>Ca</a:t>
            </a:r>
            <a:r>
              <a:rPr lang="en-US" altLang="zh-CN" baseline="30000"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mn-ea"/>
              </a:rPr>
              <a:t>2+ </a:t>
            </a:r>
            <a:r>
              <a:rPr lang="zh-CN" altLang="en-US"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sym typeface="+mn-ea"/>
              </a:rPr>
              <a:t>介导的神经囊泡释放</a:t>
            </a:r>
            <a:endParaRPr lang="en-US" altLang="zh-CN"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endParaRPr>
          </a:p>
          <a:p>
            <a:pPr eaLnBrk="1" fontAlgn="auto" hangingPunct="1">
              <a:lnSpc>
                <a:spcPct val="150000"/>
              </a:lnSpc>
              <a:spcBef>
                <a:spcPts val="0"/>
              </a:spcBef>
              <a:spcAft>
                <a:spcPts val="0"/>
              </a:spcAft>
              <a:defRPr/>
            </a:pPr>
            <a:endParaRPr lang="en-US" altLang="zh-CN"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endParaRPr>
          </a:p>
          <a:p>
            <a:pPr marL="285750" indent="-285750" eaLnBrk="1" fontAlgn="auto" hangingPunct="1">
              <a:lnSpc>
                <a:spcPct val="150000"/>
              </a:lnSpc>
              <a:spcBef>
                <a:spcPts val="0"/>
              </a:spcBef>
              <a:spcAft>
                <a:spcPts val="0"/>
              </a:spcAft>
              <a:buFont typeface="Wingdings" panose="05000000000000000000" pitchFamily="2" charset="2"/>
              <a:buChar char="Ø"/>
              <a:defRPr/>
            </a:pPr>
            <a:endParaRPr lang="en-US" altLang="zh-CN" sz="16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文本框 12"/>
          <p:cNvSpPr txBox="1"/>
          <p:nvPr/>
        </p:nvSpPr>
        <p:spPr>
          <a:xfrm>
            <a:off x="8728108" y="6107430"/>
            <a:ext cx="3463257" cy="514350"/>
          </a:xfrm>
          <a:prstGeom prst="rect">
            <a:avLst/>
          </a:prstGeom>
          <a:noFill/>
        </p:spPr>
        <p:txBody>
          <a:bodyPr wrap="square" rtlCol="0">
            <a:spAutoFit/>
          </a:bodyPr>
          <a:lstStyle/>
          <a:p>
            <a:pPr marL="0" indent="0" latinLnBrk="0">
              <a:lnSpc>
                <a:spcPct val="125000"/>
              </a:lnSpc>
            </a:pPr>
            <a:r>
              <a:rPr lang="en-US" altLang="zh-CN" sz="1100" dirty="0">
                <a:latin typeface="微软雅黑" panose="020B0503020204020204" pitchFamily="34" charset="-122"/>
                <a:ea typeface="微软雅黑" panose="020B0503020204020204" pitchFamily="34" charset="-122"/>
              </a:rPr>
              <a:t>Dixon-Salazar TJ, </a:t>
            </a:r>
            <a:r>
              <a:rPr lang="en-US" altLang="zh-CN" sz="1100" dirty="0" err="1">
                <a:latin typeface="微软雅黑" panose="020B0503020204020204" pitchFamily="34" charset="-122"/>
                <a:ea typeface="微软雅黑" panose="020B0503020204020204" pitchFamily="34" charset="-122"/>
              </a:rPr>
              <a:t>Fourgeaud</a:t>
            </a:r>
            <a:r>
              <a:rPr lang="en-US" altLang="zh-CN" sz="1100" dirty="0">
                <a:latin typeface="微软雅黑" panose="020B0503020204020204" pitchFamily="34" charset="-122"/>
                <a:ea typeface="微软雅黑" panose="020B0503020204020204" pitchFamily="34" charset="-122"/>
              </a:rPr>
              <a:t> L, </a:t>
            </a:r>
            <a:r>
              <a:rPr lang="en-US" altLang="zh-CN" sz="1100" i="1" dirty="0">
                <a:latin typeface="微软雅黑" panose="020B0503020204020204" pitchFamily="34" charset="-122"/>
                <a:ea typeface="微软雅黑" panose="020B0503020204020204" pitchFamily="34" charset="-122"/>
              </a:rPr>
              <a:t>J </a:t>
            </a:r>
            <a:r>
              <a:rPr lang="en-US" altLang="zh-CN" sz="1100" i="1" dirty="0" err="1">
                <a:latin typeface="微软雅黑" panose="020B0503020204020204" pitchFamily="34" charset="-122"/>
                <a:ea typeface="微软雅黑" panose="020B0503020204020204" pitchFamily="34" charset="-122"/>
              </a:rPr>
              <a:t>Neurosci</a:t>
            </a:r>
            <a:r>
              <a:rPr lang="en-US" altLang="zh-CN" sz="1100" i="1" dirty="0">
                <a:latin typeface="微软雅黑" panose="020B0503020204020204" pitchFamily="34" charset="-122"/>
                <a:ea typeface="微软雅黑" panose="020B0503020204020204" pitchFamily="34" charset="-122"/>
              </a:rPr>
              <a:t>.</a:t>
            </a:r>
            <a:r>
              <a:rPr lang="en-US" altLang="zh-CN" sz="1100" dirty="0">
                <a:latin typeface="微软雅黑" panose="020B0503020204020204" pitchFamily="34" charset="-122"/>
                <a:ea typeface="微软雅黑" panose="020B0503020204020204" pitchFamily="34" charset="-122"/>
              </a:rPr>
              <a:t>, 2014</a:t>
            </a:r>
          </a:p>
          <a:p>
            <a:pPr marL="0" indent="0" latinLnBrk="0">
              <a:lnSpc>
                <a:spcPct val="125000"/>
              </a:lnSpc>
            </a:pPr>
            <a:r>
              <a:rPr lang="en-US" altLang="zh-CN" sz="1100" dirty="0" err="1">
                <a:latin typeface="微软雅黑" panose="020B0503020204020204" pitchFamily="34" charset="-122"/>
                <a:ea typeface="微软雅黑" panose="020B0503020204020204" pitchFamily="34" charset="-122"/>
              </a:rPr>
              <a:t>Zeidman</a:t>
            </a:r>
            <a:r>
              <a:rPr lang="en-US" altLang="zh-CN" sz="1100" dirty="0">
                <a:latin typeface="微软雅黑" panose="020B0503020204020204" pitchFamily="34" charset="-122"/>
                <a:ea typeface="微软雅黑" panose="020B0503020204020204" pitchFamily="34" charset="-122"/>
              </a:rPr>
              <a:t> P, Maguire EA,</a:t>
            </a:r>
            <a:r>
              <a:rPr lang="zh-CN" altLang="en-US" sz="1100" dirty="0">
                <a:latin typeface="微软雅黑" panose="020B0503020204020204" pitchFamily="34" charset="-122"/>
                <a:ea typeface="微软雅黑" panose="020B0503020204020204" pitchFamily="34" charset="-122"/>
              </a:rPr>
              <a:t> </a:t>
            </a:r>
            <a:r>
              <a:rPr lang="en-US" altLang="zh-CN" sz="1100" i="1" dirty="0">
                <a:latin typeface="微软雅黑" panose="020B0503020204020204" pitchFamily="34" charset="-122"/>
                <a:ea typeface="微软雅黑" panose="020B0503020204020204" pitchFamily="34" charset="-122"/>
              </a:rPr>
              <a:t>Nat Rev </a:t>
            </a:r>
            <a:r>
              <a:rPr lang="en-US" altLang="zh-CN" sz="1100" i="1" dirty="0" err="1">
                <a:latin typeface="微软雅黑" panose="020B0503020204020204" pitchFamily="34" charset="-122"/>
                <a:ea typeface="微软雅黑" panose="020B0503020204020204" pitchFamily="34" charset="-122"/>
              </a:rPr>
              <a:t>Neurosci</a:t>
            </a:r>
            <a:r>
              <a:rPr lang="en-US" altLang="zh-CN" sz="1100" i="1" dirty="0">
                <a:latin typeface="微软雅黑" panose="020B0503020204020204" pitchFamily="34" charset="-122"/>
                <a:ea typeface="微软雅黑" panose="020B0503020204020204" pitchFamily="34" charset="-122"/>
              </a:rPr>
              <a:t>., </a:t>
            </a:r>
            <a:r>
              <a:rPr lang="en-US" altLang="zh-CN" sz="1100" dirty="0">
                <a:latin typeface="微软雅黑" panose="020B0503020204020204" pitchFamily="34" charset="-122"/>
                <a:ea typeface="微软雅黑" panose="020B0503020204020204" pitchFamily="34" charset="-122"/>
              </a:rPr>
              <a:t>2016 </a:t>
            </a:r>
            <a:endParaRPr lang="zh-CN" altLang="en-US" sz="1100" dirty="0">
              <a:latin typeface="微软雅黑" panose="020B0503020204020204" pitchFamily="34" charset="-122"/>
              <a:ea typeface="微软雅黑" panose="020B0503020204020204" pitchFamily="34" charset="-122"/>
            </a:endParaRPr>
          </a:p>
        </p:txBody>
      </p:sp>
      <p:grpSp>
        <p:nvGrpSpPr>
          <p:cNvPr id="16" name="组合 15"/>
          <p:cNvGrpSpPr>
            <a:grpSpLocks noChangeAspect="1"/>
          </p:cNvGrpSpPr>
          <p:nvPr/>
        </p:nvGrpSpPr>
        <p:grpSpPr>
          <a:xfrm>
            <a:off x="7743660" y="268357"/>
            <a:ext cx="3266766" cy="2786871"/>
            <a:chOff x="12252" y="657"/>
            <a:chExt cx="5616" cy="4791"/>
          </a:xfrm>
        </p:grpSpPr>
        <p:pic>
          <p:nvPicPr>
            <p:cNvPr id="9" name="图片 8"/>
            <p:cNvPicPr>
              <a:picLocks noChangeAspect="1"/>
            </p:cNvPicPr>
            <p:nvPr/>
          </p:nvPicPr>
          <p:blipFill>
            <a:blip r:embed="rId4"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tretch>
              <a:fillRect/>
            </a:stretch>
          </p:blipFill>
          <p:spPr>
            <a:xfrm>
              <a:off x="12252" y="657"/>
              <a:ext cx="5616" cy="4257"/>
            </a:xfrm>
            <a:prstGeom prst="rect">
              <a:avLst/>
            </a:prstGeom>
          </p:spPr>
        </p:pic>
        <p:sp>
          <p:nvSpPr>
            <p:cNvPr id="15" name="文本框 14"/>
            <p:cNvSpPr txBox="1"/>
            <p:nvPr/>
          </p:nvSpPr>
          <p:spPr>
            <a:xfrm>
              <a:off x="12629" y="4921"/>
              <a:ext cx="4862" cy="52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海马体在大脑中的位置</a:t>
              </a:r>
            </a:p>
          </p:txBody>
        </p:sp>
      </p:grpSp>
      <p:sp>
        <p:nvSpPr>
          <p:cNvPr id="18" name="文本框 17"/>
          <p:cNvSpPr txBox="1"/>
          <p:nvPr/>
        </p:nvSpPr>
        <p:spPr>
          <a:xfrm>
            <a:off x="8203564" y="5656617"/>
            <a:ext cx="2346959" cy="30777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新生大鼠海马神经元 </a:t>
            </a:r>
            <a:r>
              <a:rPr lang="en-US" altLang="zh-CN" sz="1400" dirty="0">
                <a:latin typeface="微软雅黑" panose="020B0503020204020204" pitchFamily="34" charset="-122"/>
                <a:ea typeface="微软雅黑" panose="020B0503020204020204" pitchFamily="34" charset="-122"/>
              </a:rPr>
              <a:t>(7 d)</a:t>
            </a:r>
            <a:endParaRPr lang="zh-CN" altLang="en-US" sz="1400" dirty="0">
              <a:latin typeface="微软雅黑" panose="020B0503020204020204" pitchFamily="34" charset="-122"/>
              <a:ea typeface="微软雅黑" panose="020B0503020204020204" pitchFamily="34" charset="-122"/>
            </a:endParaRPr>
          </a:p>
        </p:txBody>
      </p:sp>
      <p:sp>
        <p:nvSpPr>
          <p:cNvPr id="14" name="灯片编号占位符 13"/>
          <p:cNvSpPr>
            <a:spLocks noGrp="1"/>
          </p:cNvSpPr>
          <p:nvPr>
            <p:ph type="sldNum" sz="quarter" idx="12"/>
          </p:nvPr>
        </p:nvSpPr>
        <p:spPr>
          <a:xfrm>
            <a:off x="9448165" y="6557645"/>
            <a:ext cx="2743200" cy="365125"/>
          </a:xfrm>
        </p:spPr>
        <p:txBody>
          <a:bodyPr/>
          <a:lstStyle/>
          <a:p>
            <a:fld id="{9D55DC8D-C4F0-4F0D-B826-92573808DA56}" type="slidenum">
              <a:rPr lang="zh-CN" altLang="en-US">
                <a:solidFill>
                  <a:schemeClr val="bg1"/>
                </a:solidFill>
              </a:rPr>
              <a:t>7</a:t>
            </a:fld>
            <a:endParaRPr lang="zh-CN" altLang="en-US">
              <a:solidFill>
                <a:schemeClr val="bg1"/>
              </a:solidFill>
            </a:endParaRPr>
          </a:p>
        </p:txBody>
      </p:sp>
      <p:pic>
        <p:nvPicPr>
          <p:cNvPr id="10" name="图片 9">
            <a:extLst>
              <a:ext uri="{FF2B5EF4-FFF2-40B4-BE49-F238E27FC236}">
                <a16:creationId xmlns:a16="http://schemas.microsoft.com/office/drawing/2014/main" id="{61A534DE-3E80-C7BB-8D40-9349A1BF91F1}"/>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l="52425" t="31545" r="29296" b="41061"/>
          <a:stretch/>
        </p:blipFill>
        <p:spPr>
          <a:xfrm>
            <a:off x="8203565" y="3251998"/>
            <a:ext cx="2346959" cy="2346959"/>
          </a:xfrm>
          <a:prstGeom prst="rect">
            <a:avLst/>
          </a:prstGeom>
          <a:noFill/>
          <a:ln>
            <a:noFill/>
          </a:ln>
        </p:spPr>
      </p:pic>
      <p:sp>
        <p:nvSpPr>
          <p:cNvPr id="20" name="文本框 19">
            <a:extLst>
              <a:ext uri="{FF2B5EF4-FFF2-40B4-BE49-F238E27FC236}">
                <a16:creationId xmlns:a16="http://schemas.microsoft.com/office/drawing/2014/main" id="{B5C8D382-C311-79C5-1F72-B891BF63A4D5}"/>
              </a:ext>
            </a:extLst>
          </p:cNvPr>
          <p:cNvSpPr txBox="1"/>
          <p:nvPr/>
        </p:nvSpPr>
        <p:spPr>
          <a:xfrm>
            <a:off x="9776308" y="5154510"/>
            <a:ext cx="675792" cy="276999"/>
          </a:xfrm>
          <a:prstGeom prst="rect">
            <a:avLst/>
          </a:prstGeom>
          <a:noFill/>
        </p:spPr>
        <p:txBody>
          <a:bodyPr wrap="square" rtlCol="0">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20 </a:t>
            </a:r>
            <a:r>
              <a:rPr lang="el-GR" altLang="zh-CN" sz="1200" dirty="0">
                <a:solidFill>
                  <a:schemeClr val="bg1"/>
                </a:solidFill>
                <a:latin typeface="微软雅黑" panose="020B0503020204020204" pitchFamily="34" charset="-122"/>
                <a:ea typeface="微软雅黑" panose="020B0503020204020204" pitchFamily="34" charset="-122"/>
              </a:rPr>
              <a:t>μ</a:t>
            </a:r>
            <a:r>
              <a:rPr lang="en-US" altLang="zh-CN" sz="1200" dirty="0">
                <a:solidFill>
                  <a:schemeClr val="bg1"/>
                </a:solidFill>
                <a:latin typeface="微软雅黑" panose="020B0503020204020204" pitchFamily="34" charset="-122"/>
                <a:ea typeface="微软雅黑" panose="020B0503020204020204" pitchFamily="34" charset="-122"/>
              </a:rPr>
              <a:t>m </a:t>
            </a:r>
            <a:endParaRPr lang="zh-CN" altLang="en-US" sz="1200" dirty="0">
              <a:solidFill>
                <a:schemeClr val="bg1"/>
              </a:solidFill>
              <a:latin typeface="微软雅黑" panose="020B0503020204020204" pitchFamily="34" charset="-122"/>
              <a:ea typeface="微软雅黑" panose="020B0503020204020204" pitchFamily="34" charset="-122"/>
            </a:endParaRPr>
          </a:p>
        </p:txBody>
      </p:sp>
      <p:cxnSp>
        <p:nvCxnSpPr>
          <p:cNvPr id="21" name="直接连接符 20">
            <a:extLst>
              <a:ext uri="{FF2B5EF4-FFF2-40B4-BE49-F238E27FC236}">
                <a16:creationId xmlns:a16="http://schemas.microsoft.com/office/drawing/2014/main" id="{701151F4-9ED2-FB6A-D943-0B636BB8A64F}"/>
              </a:ext>
            </a:extLst>
          </p:cNvPr>
          <p:cNvCxnSpPr>
            <a:cxnSpLocks/>
          </p:cNvCxnSpPr>
          <p:nvPr/>
        </p:nvCxnSpPr>
        <p:spPr>
          <a:xfrm>
            <a:off x="9880600" y="5422338"/>
            <a:ext cx="45974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3810000" y="254000"/>
            <a:ext cx="83820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p:nvPr/>
        </p:nvGrpSpPr>
        <p:grpSpPr bwMode="auto">
          <a:xfrm>
            <a:off x="550863" y="82550"/>
            <a:ext cx="3541712" cy="585788"/>
            <a:chOff x="551544" y="82976"/>
            <a:chExt cx="3540396" cy="584775"/>
          </a:xfrm>
        </p:grpSpPr>
        <p:sp>
          <p:nvSpPr>
            <p:cNvPr id="6170" name="文本框 4"/>
            <p:cNvSpPr txBox="1">
              <a:spLocks noChangeArrowheads="1"/>
            </p:cNvSpPr>
            <p:nvPr/>
          </p:nvSpPr>
          <p:spPr bwMode="auto">
            <a:xfrm>
              <a:off x="800100" y="111278"/>
              <a:ext cx="3291840" cy="52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dirty="0">
                  <a:solidFill>
                    <a:srgbClr val="044875"/>
                  </a:solidFill>
                  <a:latin typeface="微软雅黑" panose="020B0503020204020204" pitchFamily="34" charset="-122"/>
                  <a:ea typeface="微软雅黑" panose="020B0503020204020204" pitchFamily="34" charset="-122"/>
                  <a:sym typeface="+mn-ea"/>
                </a:rPr>
                <a:t>标本与技术路线</a:t>
              </a:r>
              <a:endParaRPr lang="zh-CN" altLang="en-US" b="1">
                <a:solidFill>
                  <a:srgbClr val="044875"/>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02</a:t>
              </a:r>
              <a:endParaRPr lang="zh-CN" altLang="en-US" sz="3200" dirty="0">
                <a:solidFill>
                  <a:schemeClr val="bg2">
                    <a:lumMod val="25000"/>
                  </a:schemeClr>
                </a:solidFill>
                <a:latin typeface="Impact" panose="020B0806030902050204" pitchFamily="34" charset="0"/>
                <a:ea typeface="+mn-ea"/>
              </a:endParaRPr>
            </a:p>
          </p:txBody>
        </p:sp>
      </p:grpSp>
      <p:sp>
        <p:nvSpPr>
          <p:cNvPr id="8" name="矩形 7"/>
          <p:cNvSpPr/>
          <p:nvPr/>
        </p:nvSpPr>
        <p:spPr>
          <a:xfrm>
            <a:off x="0" y="6621780"/>
            <a:ext cx="12191365" cy="23622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灯片编号占位符 13"/>
          <p:cNvSpPr>
            <a:spLocks noGrp="1"/>
          </p:cNvSpPr>
          <p:nvPr>
            <p:ph type="sldNum" sz="quarter" idx="12"/>
          </p:nvPr>
        </p:nvSpPr>
        <p:spPr>
          <a:xfrm>
            <a:off x="9448165" y="6557645"/>
            <a:ext cx="2743200" cy="365125"/>
          </a:xfrm>
        </p:spPr>
        <p:txBody>
          <a:bodyPr/>
          <a:lstStyle/>
          <a:p>
            <a:fld id="{9D55DC8D-C4F0-4F0D-B826-92573808DA56}" type="slidenum">
              <a:rPr lang="zh-CN" altLang="en-US">
                <a:solidFill>
                  <a:schemeClr val="bg1"/>
                </a:solidFill>
              </a:rPr>
              <a:t>8</a:t>
            </a:fld>
            <a:endParaRPr lang="zh-CN" altLang="en-US">
              <a:solidFill>
                <a:schemeClr val="bg1"/>
              </a:solidFill>
            </a:endParaRPr>
          </a:p>
        </p:txBody>
      </p:sp>
      <p:sp>
        <p:nvSpPr>
          <p:cNvPr id="10" name="文本框 53"/>
          <p:cNvSpPr txBox="1">
            <a:spLocks noChangeArrowheads="1"/>
          </p:cNvSpPr>
          <p:nvPr/>
        </p:nvSpPr>
        <p:spPr bwMode="auto">
          <a:xfrm>
            <a:off x="829778" y="738246"/>
            <a:ext cx="4836478" cy="621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457200" indent="-457200" eaLnBrk="1" latinLnBrk="0" hangingPunct="1">
              <a:lnSpc>
                <a:spcPct val="150000"/>
              </a:lnSpc>
              <a:buFont typeface="Wingdings" panose="05000000000000000000" charset="0"/>
              <a:buChar char="Ø"/>
            </a:pPr>
            <a:r>
              <a:rPr lang="zh-CN" altLang="en-US" sz="2600" b="1" dirty="0">
                <a:latin typeface="微软雅黑" panose="020B0503020204020204" pitchFamily="34" charset="-122"/>
                <a:ea typeface="微软雅黑" panose="020B0503020204020204" pitchFamily="34" charset="-122"/>
                <a:sym typeface="+mn-ea"/>
              </a:rPr>
              <a:t>花萼状突触 </a:t>
            </a:r>
            <a:r>
              <a:rPr lang="en-US" altLang="zh-CN" sz="2000" b="1" dirty="0">
                <a:latin typeface="微软雅黑" panose="020B0503020204020204" pitchFamily="34" charset="-122"/>
                <a:ea typeface="微软雅黑" panose="020B0503020204020204" pitchFamily="34" charset="-122"/>
                <a:sym typeface="+mn-ea"/>
              </a:rPr>
              <a:t>(the calyx of Held)</a:t>
            </a:r>
            <a:endParaRPr lang="en-US" altLang="zh-CN" sz="2000" b="1"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12" name="文本框 11"/>
          <p:cNvSpPr txBox="1"/>
          <p:nvPr/>
        </p:nvSpPr>
        <p:spPr>
          <a:xfrm>
            <a:off x="1275080" y="1502410"/>
            <a:ext cx="6255385" cy="1570990"/>
          </a:xfrm>
          <a:prstGeom prst="rect">
            <a:avLst/>
          </a:prstGeom>
          <a:noFill/>
        </p:spPr>
        <p:txBody>
          <a:bodyPr wrap="square">
            <a:noAutofit/>
          </a:bodyPr>
          <a:lstStyle/>
          <a:p>
            <a:pPr marL="342900" indent="-342900" eaLnBrk="1" fontAlgn="auto" hangingPunct="1">
              <a:lnSpc>
                <a:spcPct val="150000"/>
              </a:lnSpc>
              <a:spcBef>
                <a:spcPts val="0"/>
              </a:spcBef>
              <a:spcAft>
                <a:spcPts val="0"/>
              </a:spcAft>
              <a:buFont typeface="Wingdings" panose="05000000000000000000" pitchFamily="2" charset="2"/>
              <a:buChar char="Ø"/>
              <a:defRPr/>
            </a:pPr>
            <a:r>
              <a:rPr lang="zh-CN" altLang="en-US" sz="20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sym typeface="+mn-ea"/>
              </a:rPr>
              <a:t>位于脑干</a:t>
            </a:r>
            <a:r>
              <a:rPr lang="zh-CN" altLang="en-US"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mn-ea"/>
              </a:rPr>
              <a:t>听觉环路</a:t>
            </a:r>
            <a:r>
              <a:rPr lang="zh-CN" altLang="en-US" sz="20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sym typeface="+mn-ea"/>
              </a:rPr>
              <a:t>中的</a:t>
            </a:r>
            <a:r>
              <a:rPr lang="zh-CN" altLang="en-US"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mn-ea"/>
              </a:rPr>
              <a:t>梯形体内侧核</a:t>
            </a:r>
            <a:r>
              <a:rPr lang="zh-CN" altLang="en-US" sz="20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sym typeface="+mn-ea"/>
              </a:rPr>
              <a:t> </a:t>
            </a:r>
          </a:p>
          <a:p>
            <a:pPr marL="0" indent="0" eaLnBrk="1" fontAlgn="auto" hangingPunct="1">
              <a:lnSpc>
                <a:spcPct val="150000"/>
              </a:lnSpc>
              <a:spcBef>
                <a:spcPts val="0"/>
              </a:spcBef>
              <a:spcAft>
                <a:spcPts val="0"/>
              </a:spcAft>
              <a:buFont typeface="Wingdings" panose="05000000000000000000" pitchFamily="2" charset="2"/>
              <a:buNone/>
              <a:defRPr/>
            </a:pPr>
            <a:r>
              <a:rPr lang="en-US" altLang="zh-CN" sz="20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sym typeface="+mn-ea"/>
              </a:rPr>
              <a:t>     (media nucleus of the trapezoid body, MNTB)</a:t>
            </a:r>
          </a:p>
          <a:p>
            <a:pPr marL="342900" indent="-342900" eaLnBrk="1" fontAlgn="auto" hangingPunct="1">
              <a:lnSpc>
                <a:spcPct val="150000"/>
              </a:lnSpc>
              <a:spcBef>
                <a:spcPts val="0"/>
              </a:spcBef>
              <a:spcAft>
                <a:spcPts val="0"/>
              </a:spcAft>
              <a:buFont typeface="Wingdings" panose="05000000000000000000" pitchFamily="2" charset="2"/>
              <a:buChar char="Ø"/>
              <a:defRPr/>
            </a:pPr>
            <a:r>
              <a:rPr lang="zh-CN" altLang="en-US" sz="20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sym typeface="+mn-ea"/>
              </a:rPr>
              <a:t>巨大的</a:t>
            </a:r>
            <a:r>
              <a:rPr lang="zh-CN" altLang="en-US"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mn-ea"/>
              </a:rPr>
              <a:t>突触前神经末梢</a:t>
            </a:r>
          </a:p>
        </p:txBody>
      </p:sp>
      <p:grpSp>
        <p:nvGrpSpPr>
          <p:cNvPr id="24" name="组合 23"/>
          <p:cNvGrpSpPr/>
          <p:nvPr/>
        </p:nvGrpSpPr>
        <p:grpSpPr>
          <a:xfrm>
            <a:off x="1474470" y="3216275"/>
            <a:ext cx="5423535" cy="3174211"/>
            <a:chOff x="2322" y="5065"/>
            <a:chExt cx="8541" cy="4999"/>
          </a:xfrm>
        </p:grpSpPr>
        <p:grpSp>
          <p:nvGrpSpPr>
            <p:cNvPr id="7" name="组合 6"/>
            <p:cNvGrpSpPr/>
            <p:nvPr/>
          </p:nvGrpSpPr>
          <p:grpSpPr>
            <a:xfrm>
              <a:off x="2322" y="5065"/>
              <a:ext cx="8541" cy="4999"/>
              <a:chOff x="2195" y="5915"/>
              <a:chExt cx="8168" cy="4511"/>
            </a:xfrm>
          </p:grpSpPr>
          <p:sp>
            <p:nvSpPr>
              <p:cNvPr id="25" name="文本框 24"/>
              <p:cNvSpPr txBox="1"/>
              <p:nvPr/>
            </p:nvSpPr>
            <p:spPr>
              <a:xfrm>
                <a:off x="4309" y="9990"/>
                <a:ext cx="3751" cy="436"/>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cs typeface="Times New Roman" panose="02020603050405020304" charset="0"/>
                  </a:rPr>
                  <a:t>花萼状突触的位置</a:t>
                </a:r>
              </a:p>
            </p:txBody>
          </p:sp>
          <p:pic>
            <p:nvPicPr>
              <p:cNvPr id="5" name="图片 4" descr="捕获"/>
              <p:cNvPicPr>
                <a:picLocks noChangeAspect="1"/>
              </p:cNvPicPr>
              <p:nvPr/>
            </p:nvPicPr>
            <p:blipFill>
              <a:blip r:embed="rId13"/>
              <a:srcRect l="896" r="764"/>
              <a:stretch>
                <a:fillRect/>
              </a:stretch>
            </p:blipFill>
            <p:spPr>
              <a:xfrm>
                <a:off x="2195" y="5915"/>
                <a:ext cx="8168" cy="4075"/>
              </a:xfrm>
              <a:prstGeom prst="rect">
                <a:avLst/>
              </a:prstGeom>
            </p:spPr>
          </p:pic>
        </p:grpSp>
        <p:sp>
          <p:nvSpPr>
            <p:cNvPr id="23" name="矩形 22"/>
            <p:cNvSpPr/>
            <p:nvPr/>
          </p:nvSpPr>
          <p:spPr>
            <a:xfrm>
              <a:off x="7740" y="7945"/>
              <a:ext cx="1183" cy="969"/>
            </a:xfrm>
            <a:prstGeom prst="rect">
              <a:avLst/>
            </a:prstGeom>
            <a:noFill/>
            <a:ln w="1905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4532417" y="4679543"/>
            <a:ext cx="1514900" cy="306705"/>
          </a:xfrm>
          <a:prstGeom prst="rect">
            <a:avLst/>
          </a:prstGeom>
          <a:noFill/>
        </p:spPr>
        <p:txBody>
          <a:bodyPr wrap="square" rtlCol="0">
            <a:spAutoFit/>
          </a:bodyPr>
          <a:lstStyle/>
          <a:p>
            <a:pPr algn="ctr"/>
            <a:r>
              <a:rPr lang="zh-CN" altLang="en-US" sz="1400" dirty="0">
                <a:solidFill>
                  <a:srgbClr val="C00000"/>
                </a:solidFill>
                <a:latin typeface="微软雅黑" panose="020B0503020204020204" pitchFamily="34" charset="-122"/>
                <a:ea typeface="微软雅黑" panose="020B0503020204020204" pitchFamily="34" charset="-122"/>
              </a:rPr>
              <a:t>花萼状突触</a:t>
            </a:r>
          </a:p>
        </p:txBody>
      </p:sp>
      <p:grpSp>
        <p:nvGrpSpPr>
          <p:cNvPr id="35" name="组合 34"/>
          <p:cNvGrpSpPr/>
          <p:nvPr/>
        </p:nvGrpSpPr>
        <p:grpSpPr>
          <a:xfrm>
            <a:off x="7856220" y="738505"/>
            <a:ext cx="4057650" cy="5316220"/>
            <a:chOff x="12678" y="1163"/>
            <a:chExt cx="6390" cy="8372"/>
          </a:xfrm>
        </p:grpSpPr>
        <p:grpSp>
          <p:nvGrpSpPr>
            <p:cNvPr id="18" name="组合 17"/>
            <p:cNvGrpSpPr/>
            <p:nvPr/>
          </p:nvGrpSpPr>
          <p:grpSpPr>
            <a:xfrm>
              <a:off x="12678" y="1163"/>
              <a:ext cx="6390" cy="8372"/>
              <a:chOff x="12075" y="997"/>
              <a:chExt cx="6390" cy="8372"/>
            </a:xfrm>
          </p:grpSpPr>
          <p:grpSp>
            <p:nvGrpSpPr>
              <p:cNvPr id="22" name="组合 21"/>
              <p:cNvGrpSpPr/>
              <p:nvPr/>
            </p:nvGrpSpPr>
            <p:grpSpPr>
              <a:xfrm>
                <a:off x="12600" y="997"/>
                <a:ext cx="4956" cy="8372"/>
                <a:chOff x="8248774" y="668338"/>
                <a:chExt cx="3147072" cy="5316123"/>
              </a:xfrm>
            </p:grpSpPr>
            <p:pic>
              <p:nvPicPr>
                <p:cNvPr id="17" name="图片 16"/>
                <p:cNvPicPr>
                  <a:picLocks noChangeAspect="1"/>
                </p:cNvPicPr>
                <p:nvPr/>
              </p:nvPicPr>
              <p:blipFill rotWithShape="1">
                <a:blip r:embed="rId14"/>
                <a:srcRect l="14944" r="17011" b="4431"/>
                <a:stretch>
                  <a:fillRect/>
                </a:stretch>
              </p:blipFill>
              <p:spPr>
                <a:xfrm>
                  <a:off x="8248774" y="668338"/>
                  <a:ext cx="3147072" cy="5009416"/>
                </a:xfrm>
                <a:prstGeom prst="rect">
                  <a:avLst/>
                </a:prstGeom>
              </p:spPr>
            </p:pic>
            <p:sp>
              <p:nvSpPr>
                <p:cNvPr id="21" name="文本框 20"/>
                <p:cNvSpPr txBox="1"/>
                <p:nvPr/>
              </p:nvSpPr>
              <p:spPr>
                <a:xfrm>
                  <a:off x="8882931" y="5677754"/>
                  <a:ext cx="2057273" cy="30670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花萼状突触（大鼠）</a:t>
                  </a:r>
                </a:p>
              </p:txBody>
            </p:sp>
          </p:grpSp>
          <p:sp>
            <p:nvSpPr>
              <p:cNvPr id="11" name="文本框 10"/>
              <p:cNvSpPr txBox="1"/>
              <p:nvPr/>
            </p:nvSpPr>
            <p:spPr>
              <a:xfrm>
                <a:off x="12075" y="5487"/>
                <a:ext cx="1776" cy="483"/>
              </a:xfrm>
              <a:prstGeom prst="rect">
                <a:avLst/>
              </a:prstGeom>
              <a:noFill/>
            </p:spPr>
            <p:txBody>
              <a:bodyPr wrap="square" rtlCol="0">
                <a:spAutoFit/>
              </a:bodyPr>
              <a:lstStyle/>
              <a:p>
                <a:r>
                  <a:rPr lang="zh-CN" altLang="en-US" sz="1400" dirty="0">
                    <a:solidFill>
                      <a:schemeClr val="accent6">
                        <a:lumMod val="50000"/>
                      </a:schemeClr>
                    </a:solidFill>
                    <a:latin typeface="微软雅黑" panose="020B0503020204020204" pitchFamily="34" charset="-122"/>
                    <a:ea typeface="微软雅黑" panose="020B0503020204020204" pitchFamily="34" charset="-122"/>
                  </a:rPr>
                  <a:t>突触前记录</a:t>
                </a:r>
              </a:p>
            </p:txBody>
          </p:sp>
          <p:sp>
            <p:nvSpPr>
              <p:cNvPr id="13" name="文本框 12"/>
              <p:cNvSpPr txBox="1"/>
              <p:nvPr>
                <p:custDataLst>
                  <p:tags r:id="rId10"/>
                </p:custDataLst>
              </p:nvPr>
            </p:nvSpPr>
            <p:spPr>
              <a:xfrm>
                <a:off x="16660" y="2853"/>
                <a:ext cx="1805" cy="483"/>
              </a:xfrm>
              <a:prstGeom prst="rect">
                <a:avLst/>
              </a:prstGeom>
              <a:noFill/>
            </p:spPr>
            <p:txBody>
              <a:bodyPr wrap="square" rtlCol="0">
                <a:spAutoFit/>
              </a:bodyPr>
              <a:lstStyle/>
              <a:p>
                <a:r>
                  <a:rPr lang="zh-CN" altLang="en-US" sz="1400" dirty="0">
                    <a:solidFill>
                      <a:srgbClr val="C00000"/>
                    </a:solidFill>
                    <a:latin typeface="微软雅黑" panose="020B0503020204020204" pitchFamily="34" charset="-122"/>
                    <a:ea typeface="微软雅黑" panose="020B0503020204020204" pitchFamily="34" charset="-122"/>
                  </a:rPr>
                  <a:t>突触后记录</a:t>
                </a:r>
              </a:p>
            </p:txBody>
          </p:sp>
        </p:grpSp>
        <p:grpSp>
          <p:nvGrpSpPr>
            <p:cNvPr id="29" name="组合 28"/>
            <p:cNvGrpSpPr/>
            <p:nvPr/>
          </p:nvGrpSpPr>
          <p:grpSpPr>
            <a:xfrm rot="660000" flipV="1">
              <a:off x="16265" y="3140"/>
              <a:ext cx="791" cy="1150"/>
              <a:chOff x="8077" y="6434"/>
              <a:chExt cx="791" cy="1150"/>
            </a:xfrm>
          </p:grpSpPr>
          <p:cxnSp>
            <p:nvCxnSpPr>
              <p:cNvPr id="19" name="直接连接符 18"/>
              <p:cNvCxnSpPr/>
              <p:nvPr>
                <p:custDataLst>
                  <p:tags r:id="rId6"/>
                </p:custDataLst>
              </p:nvPr>
            </p:nvCxnSpPr>
            <p:spPr>
              <a:xfrm rot="19681947" flipH="1">
                <a:off x="8077" y="6507"/>
                <a:ext cx="106" cy="911"/>
              </a:xfrm>
              <a:prstGeom prst="line">
                <a:avLst/>
              </a:prstGeom>
              <a:ln w="12700">
                <a:solidFill>
                  <a:srgbClr val="C00000"/>
                </a:solidFill>
              </a:ln>
            </p:spPr>
            <p:style>
              <a:lnRef idx="1">
                <a:schemeClr val="accent6"/>
              </a:lnRef>
              <a:fillRef idx="0">
                <a:schemeClr val="accent6"/>
              </a:fillRef>
              <a:effectRef idx="0">
                <a:schemeClr val="accent6"/>
              </a:effectRef>
              <a:fontRef idx="minor">
                <a:schemeClr val="tx1"/>
              </a:fontRef>
            </p:style>
          </p:cxnSp>
          <p:cxnSp>
            <p:nvCxnSpPr>
              <p:cNvPr id="26" name="直接连接符 25"/>
              <p:cNvCxnSpPr/>
              <p:nvPr>
                <p:custDataLst>
                  <p:tags r:id="rId7"/>
                </p:custDataLst>
              </p:nvPr>
            </p:nvCxnSpPr>
            <p:spPr>
              <a:xfrm rot="19681947">
                <a:off x="8189" y="6434"/>
                <a:ext cx="129" cy="911"/>
              </a:xfrm>
              <a:prstGeom prst="line">
                <a:avLst/>
              </a:prstGeom>
              <a:ln w="12700">
                <a:solidFill>
                  <a:srgbClr val="C00000"/>
                </a:solidFill>
              </a:ln>
            </p:spPr>
            <p:style>
              <a:lnRef idx="1">
                <a:schemeClr val="accent6"/>
              </a:lnRef>
              <a:fillRef idx="0">
                <a:schemeClr val="accent6"/>
              </a:fillRef>
              <a:effectRef idx="0">
                <a:schemeClr val="accent6"/>
              </a:effectRef>
              <a:fontRef idx="minor">
                <a:schemeClr val="tx1"/>
              </a:fontRef>
            </p:style>
          </p:cxnSp>
          <p:cxnSp>
            <p:nvCxnSpPr>
              <p:cNvPr id="27" name="直接连接符 26"/>
              <p:cNvCxnSpPr/>
              <p:nvPr>
                <p:custDataLst>
                  <p:tags r:id="rId8"/>
                </p:custDataLst>
              </p:nvPr>
            </p:nvCxnSpPr>
            <p:spPr>
              <a:xfrm rot="19681947">
                <a:off x="8347" y="6764"/>
                <a:ext cx="0" cy="820"/>
              </a:xfrm>
              <a:prstGeom prst="line">
                <a:avLst/>
              </a:prstGeom>
              <a:ln w="12700">
                <a:solidFill>
                  <a:srgbClr val="C00000"/>
                </a:solidFill>
              </a:ln>
            </p:spPr>
            <p:style>
              <a:lnRef idx="1">
                <a:schemeClr val="accent6"/>
              </a:lnRef>
              <a:fillRef idx="0">
                <a:schemeClr val="accent6"/>
              </a:fillRef>
              <a:effectRef idx="0">
                <a:schemeClr val="accent6"/>
              </a:effectRef>
              <a:fontRef idx="minor">
                <a:schemeClr val="tx1"/>
              </a:fontRef>
            </p:style>
          </p:cxnSp>
          <p:cxnSp>
            <p:nvCxnSpPr>
              <p:cNvPr id="28" name="直接连接符 27"/>
              <p:cNvCxnSpPr/>
              <p:nvPr>
                <p:custDataLst>
                  <p:tags r:id="rId9"/>
                </p:custDataLst>
              </p:nvPr>
            </p:nvCxnSpPr>
            <p:spPr>
              <a:xfrm rot="21828664" flipH="1">
                <a:off x="8556" y="7517"/>
                <a:ext cx="312" cy="5"/>
              </a:xfrm>
              <a:prstGeom prst="line">
                <a:avLst/>
              </a:prstGeom>
              <a:ln w="12700">
                <a:solidFill>
                  <a:srgbClr val="C00000"/>
                </a:solidFill>
              </a:ln>
            </p:spPr>
            <p:style>
              <a:lnRef idx="1">
                <a:schemeClr val="accent6"/>
              </a:lnRef>
              <a:fillRef idx="0">
                <a:schemeClr val="accent6"/>
              </a:fillRef>
              <a:effectRef idx="0">
                <a:schemeClr val="accent6"/>
              </a:effectRef>
              <a:fontRef idx="minor">
                <a:schemeClr val="tx1"/>
              </a:fontRef>
            </p:style>
          </p:cxnSp>
        </p:grpSp>
        <p:grpSp>
          <p:nvGrpSpPr>
            <p:cNvPr id="34" name="组合 33"/>
            <p:cNvGrpSpPr/>
            <p:nvPr/>
          </p:nvGrpSpPr>
          <p:grpSpPr>
            <a:xfrm rot="6060000">
              <a:off x="13813" y="4635"/>
              <a:ext cx="791" cy="1150"/>
              <a:chOff x="14647" y="4448"/>
              <a:chExt cx="791" cy="1150"/>
            </a:xfrm>
          </p:grpSpPr>
          <p:cxnSp>
            <p:nvCxnSpPr>
              <p:cNvPr id="30" name="直接连接符 29"/>
              <p:cNvCxnSpPr/>
              <p:nvPr>
                <p:custDataLst>
                  <p:tags r:id="rId2"/>
                </p:custDataLst>
              </p:nvPr>
            </p:nvCxnSpPr>
            <p:spPr>
              <a:xfrm rot="19681947" flipH="1">
                <a:off x="14647" y="4521"/>
                <a:ext cx="106" cy="911"/>
              </a:xfrm>
              <a:prstGeom prst="line">
                <a:avLst/>
              </a:prstGeom>
              <a:ln w="127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31" name="直接连接符 30"/>
              <p:cNvCxnSpPr/>
              <p:nvPr>
                <p:custDataLst>
                  <p:tags r:id="rId3"/>
                </p:custDataLst>
              </p:nvPr>
            </p:nvCxnSpPr>
            <p:spPr>
              <a:xfrm rot="19681947">
                <a:off x="14759" y="4448"/>
                <a:ext cx="129" cy="911"/>
              </a:xfrm>
              <a:prstGeom prst="line">
                <a:avLst/>
              </a:prstGeom>
              <a:ln w="127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32" name="直接连接符 31"/>
              <p:cNvCxnSpPr/>
              <p:nvPr>
                <p:custDataLst>
                  <p:tags r:id="rId4"/>
                </p:custDataLst>
              </p:nvPr>
            </p:nvCxnSpPr>
            <p:spPr>
              <a:xfrm rot="19681947">
                <a:off x="14917" y="4778"/>
                <a:ext cx="0" cy="820"/>
              </a:xfrm>
              <a:prstGeom prst="line">
                <a:avLst/>
              </a:prstGeom>
              <a:ln w="127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33" name="直接连接符 32"/>
              <p:cNvCxnSpPr/>
              <p:nvPr>
                <p:custDataLst>
                  <p:tags r:id="rId5"/>
                </p:custDataLst>
              </p:nvPr>
            </p:nvCxnSpPr>
            <p:spPr>
              <a:xfrm rot="21828664" flipH="1">
                <a:off x="15126" y="5531"/>
                <a:ext cx="312" cy="5"/>
              </a:xfrm>
              <a:prstGeom prst="line">
                <a:avLst/>
              </a:prstGeom>
              <a:ln w="127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grpSp>
      </p:grpSp>
      <p:sp>
        <p:nvSpPr>
          <p:cNvPr id="9" name="TextBox 8">
            <a:extLst>
              <a:ext uri="{FF2B5EF4-FFF2-40B4-BE49-F238E27FC236}">
                <a16:creationId xmlns:a16="http://schemas.microsoft.com/office/drawing/2014/main" id="{175DFA69-A551-F752-1FF3-D3A65C1481DF}"/>
              </a:ext>
            </a:extLst>
          </p:cNvPr>
          <p:cNvSpPr txBox="1">
            <a:spLocks noChangeArrowheads="1"/>
          </p:cNvSpPr>
          <p:nvPr/>
        </p:nvSpPr>
        <p:spPr bwMode="auto">
          <a:xfrm>
            <a:off x="9000256" y="6361430"/>
            <a:ext cx="3203809"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latinLnBrk="0">
              <a:lnSpc>
                <a:spcPct val="100000"/>
              </a:lnSpc>
              <a:spcBef>
                <a:spcPts val="0"/>
              </a:spcBef>
              <a:buNone/>
            </a:pPr>
            <a:r>
              <a:rPr lang="en-US" altLang="zh-CN" sz="1100" dirty="0">
                <a:latin typeface="微软雅黑" panose="020B0503020204020204" pitchFamily="34" charset="-122"/>
              </a:rPr>
              <a:t>von </a:t>
            </a:r>
            <a:r>
              <a:rPr lang="en-US" altLang="zh-CN" sz="1100" dirty="0" err="1">
                <a:latin typeface="微软雅黑" panose="020B0503020204020204" pitchFamily="34" charset="-122"/>
              </a:rPr>
              <a:t>Gersdorff</a:t>
            </a:r>
            <a:r>
              <a:rPr lang="en-US" altLang="zh-CN" sz="1100" dirty="0">
                <a:latin typeface="微软雅黑" panose="020B0503020204020204" pitchFamily="34" charset="-122"/>
              </a:rPr>
              <a:t>,</a:t>
            </a:r>
            <a:r>
              <a:rPr lang="zh-CN" altLang="en-US" sz="1100" dirty="0">
                <a:latin typeface="微软雅黑" panose="020B0503020204020204" pitchFamily="34" charset="-122"/>
              </a:rPr>
              <a:t> </a:t>
            </a:r>
            <a:r>
              <a:rPr lang="en-US" altLang="zh-CN" sz="1100" dirty="0">
                <a:latin typeface="微软雅黑" panose="020B0503020204020204" pitchFamily="34" charset="-122"/>
              </a:rPr>
              <a:t>et</a:t>
            </a:r>
            <a:r>
              <a:rPr lang="zh-CN" altLang="en-US" sz="1100" dirty="0">
                <a:latin typeface="微软雅黑" panose="020B0503020204020204" pitchFamily="34" charset="-122"/>
              </a:rPr>
              <a:t> </a:t>
            </a:r>
            <a:r>
              <a:rPr lang="en-US" altLang="zh-CN" sz="1100" dirty="0">
                <a:latin typeface="微软雅黑" panose="020B0503020204020204" pitchFamily="34" charset="-122"/>
              </a:rPr>
              <a:t>al., </a:t>
            </a:r>
            <a:r>
              <a:rPr lang="en-US" altLang="zh-CN" sz="1100" i="1" dirty="0">
                <a:latin typeface="微软雅黑" panose="020B0503020204020204" pitchFamily="34" charset="-122"/>
              </a:rPr>
              <a:t>Nat Rev </a:t>
            </a:r>
            <a:r>
              <a:rPr lang="en-US" altLang="zh-CN" sz="1100" i="1" dirty="0" err="1">
                <a:latin typeface="微软雅黑" panose="020B0503020204020204" pitchFamily="34" charset="-122"/>
              </a:rPr>
              <a:t>Neurosci</a:t>
            </a:r>
            <a:r>
              <a:rPr lang="en-US" altLang="zh-CN" sz="1100" i="1" dirty="0">
                <a:latin typeface="微软雅黑" panose="020B0503020204020204" pitchFamily="34" charset="-122"/>
              </a:rPr>
              <a:t>., </a:t>
            </a:r>
            <a:r>
              <a:rPr lang="en-US" altLang="zh-CN" sz="1100" dirty="0">
                <a:latin typeface="微软雅黑" panose="020B0503020204020204" pitchFamily="34" charset="-122"/>
              </a:rPr>
              <a:t>2002 </a:t>
            </a:r>
            <a:endParaRPr lang="de-DE" altLang="zh-CN" sz="1100" dirty="0">
              <a:latin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3810000" y="254000"/>
            <a:ext cx="83820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p:nvPr/>
        </p:nvGrpSpPr>
        <p:grpSpPr bwMode="auto">
          <a:xfrm>
            <a:off x="550863" y="82550"/>
            <a:ext cx="3541712" cy="583565"/>
            <a:chOff x="551544" y="82976"/>
            <a:chExt cx="3540396" cy="582556"/>
          </a:xfrm>
        </p:grpSpPr>
        <p:sp>
          <p:nvSpPr>
            <p:cNvPr id="6170" name="文本框 4"/>
            <p:cNvSpPr txBox="1">
              <a:spLocks noChangeArrowheads="1"/>
            </p:cNvSpPr>
            <p:nvPr/>
          </p:nvSpPr>
          <p:spPr bwMode="auto">
            <a:xfrm>
              <a:off x="800100" y="111278"/>
              <a:ext cx="3291840" cy="52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dirty="0">
                  <a:solidFill>
                    <a:srgbClr val="044875"/>
                  </a:solidFill>
                  <a:latin typeface="微软雅黑" panose="020B0503020204020204" pitchFamily="34" charset="-122"/>
                  <a:ea typeface="微软雅黑" panose="020B0503020204020204" pitchFamily="34" charset="-122"/>
                </a:rPr>
                <a:t>标本与技术路线</a:t>
              </a:r>
            </a:p>
          </p:txBody>
        </p:sp>
        <p:sp>
          <p:nvSpPr>
            <p:cNvPr id="6" name="文本框 5"/>
            <p:cNvSpPr txBox="1"/>
            <p:nvPr/>
          </p:nvSpPr>
          <p:spPr>
            <a:xfrm>
              <a:off x="551544" y="82976"/>
              <a:ext cx="723631" cy="582556"/>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02</a:t>
              </a:r>
              <a:endParaRPr lang="zh-CN" altLang="en-US" sz="3200" dirty="0">
                <a:solidFill>
                  <a:schemeClr val="bg2">
                    <a:lumMod val="25000"/>
                  </a:schemeClr>
                </a:solidFill>
                <a:latin typeface="Impact" panose="020B0806030902050204" pitchFamily="34" charset="0"/>
                <a:ea typeface="+mn-ea"/>
              </a:endParaRPr>
            </a:p>
          </p:txBody>
        </p:sp>
      </p:grpSp>
      <p:sp>
        <p:nvSpPr>
          <p:cNvPr id="8" name="矩形 7"/>
          <p:cNvSpPr/>
          <p:nvPr/>
        </p:nvSpPr>
        <p:spPr>
          <a:xfrm>
            <a:off x="0" y="6621780"/>
            <a:ext cx="12191365" cy="23622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灯片编号占位符 8"/>
          <p:cNvSpPr>
            <a:spLocks noGrp="1"/>
          </p:cNvSpPr>
          <p:nvPr>
            <p:ph type="sldNum" sz="quarter" idx="12"/>
          </p:nvPr>
        </p:nvSpPr>
        <p:spPr>
          <a:xfrm>
            <a:off x="9448165" y="6544945"/>
            <a:ext cx="2743200" cy="365125"/>
          </a:xfrm>
        </p:spPr>
        <p:txBody>
          <a:bodyPr/>
          <a:lstStyle/>
          <a:p>
            <a:fld id="{9D55DC8D-C4F0-4F0D-B826-92573808DA56}" type="slidenum">
              <a:rPr lang="zh-CN" altLang="en-US">
                <a:solidFill>
                  <a:schemeClr val="bg1"/>
                </a:solidFill>
              </a:rPr>
              <a:t>9</a:t>
            </a:fld>
            <a:endParaRPr lang="zh-CN" altLang="en-US">
              <a:solidFill>
                <a:schemeClr val="bg1"/>
              </a:solidFill>
            </a:endParaRPr>
          </a:p>
        </p:txBody>
      </p:sp>
      <p:graphicFrame>
        <p:nvGraphicFramePr>
          <p:cNvPr id="5" name="表格 4"/>
          <p:cNvGraphicFramePr>
            <a:graphicFrameLocks noGrp="1"/>
          </p:cNvGraphicFramePr>
          <p:nvPr>
            <p:custDataLst>
              <p:tags r:id="rId1"/>
            </p:custDataLst>
            <p:extLst>
              <p:ext uri="{D42A27DB-BD31-4B8C-83A1-F6EECF244321}">
                <p14:modId xmlns:p14="http://schemas.microsoft.com/office/powerpoint/2010/main" val="3738819113"/>
              </p:ext>
            </p:extLst>
          </p:nvPr>
        </p:nvGraphicFramePr>
        <p:xfrm>
          <a:off x="799465" y="1041400"/>
          <a:ext cx="10636250" cy="4697095"/>
        </p:xfrm>
        <a:graphic>
          <a:graphicData uri="http://schemas.openxmlformats.org/drawingml/2006/table">
            <a:tbl>
              <a:tblPr firstRow="1" bandRow="1">
                <a:tableStyleId>{7DF18680-E054-41AD-8BC1-D1AEF772440D}</a:tableStyleId>
              </a:tblPr>
              <a:tblGrid>
                <a:gridCol w="1268095">
                  <a:extLst>
                    <a:ext uri="{9D8B030D-6E8A-4147-A177-3AD203B41FA5}">
                      <a16:colId xmlns:a16="http://schemas.microsoft.com/office/drawing/2014/main" val="20000"/>
                    </a:ext>
                  </a:extLst>
                </a:gridCol>
                <a:gridCol w="2606040">
                  <a:extLst>
                    <a:ext uri="{9D8B030D-6E8A-4147-A177-3AD203B41FA5}">
                      <a16:colId xmlns:a16="http://schemas.microsoft.com/office/drawing/2014/main" val="20001"/>
                    </a:ext>
                  </a:extLst>
                </a:gridCol>
                <a:gridCol w="6762115">
                  <a:extLst>
                    <a:ext uri="{9D8B030D-6E8A-4147-A177-3AD203B41FA5}">
                      <a16:colId xmlns:a16="http://schemas.microsoft.com/office/drawing/2014/main" val="20002"/>
                    </a:ext>
                  </a:extLst>
                </a:gridCol>
              </a:tblGrid>
              <a:tr h="556260">
                <a:tc>
                  <a:txBody>
                    <a:bodyPr/>
                    <a:lstStyle/>
                    <a:p>
                      <a:pPr algn="ctr"/>
                      <a:endParaRPr lang="zh-CN" altLang="en-US" sz="1800" dirty="0">
                        <a:solidFill>
                          <a:schemeClr val="bg1"/>
                        </a:solidFill>
                        <a:latin typeface="微软雅黑" panose="020B0503020204020204" pitchFamily="34" charset="-122"/>
                        <a:ea typeface="微软雅黑" panose="020B0503020204020204" pitchFamily="34" charset="-122"/>
                      </a:endParaRPr>
                    </a:p>
                  </a:txBody>
                  <a:tcPr anchor="ctr">
                    <a:solidFill>
                      <a:srgbClr val="044875"/>
                    </a:solidFill>
                  </a:tcPr>
                </a:tc>
                <a:tc>
                  <a:txBody>
                    <a:bodyPr/>
                    <a:lstStyle>
                      <a:defPPr>
                        <a:defRPr lang="en-US"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zh-CN" altLang="en-US" sz="1800" dirty="0">
                          <a:solidFill>
                            <a:schemeClr val="bg1"/>
                          </a:solidFill>
                          <a:latin typeface="微软雅黑" panose="020B0503020204020204" pitchFamily="34" charset="-122"/>
                          <a:ea typeface="微软雅黑" panose="020B0503020204020204" pitchFamily="34" charset="-122"/>
                        </a:rPr>
                        <a:t>研究目标</a:t>
                      </a:r>
                    </a:p>
                  </a:txBody>
                  <a:tcPr anchor="ctr">
                    <a:solidFill>
                      <a:srgbClr val="044875"/>
                    </a:solidFill>
                  </a:tcPr>
                </a:tc>
                <a:tc>
                  <a:txBody>
                    <a:bodyPr/>
                    <a:lstStyle>
                      <a:defPPr>
                        <a:defRPr lang="en-US"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zh-CN" altLang="en-US" sz="1800" dirty="0">
                          <a:solidFill>
                            <a:schemeClr val="bg1"/>
                          </a:solidFill>
                          <a:latin typeface="微软雅黑" panose="020B0503020204020204" pitchFamily="34" charset="-122"/>
                          <a:ea typeface="微软雅黑" panose="020B0503020204020204" pitchFamily="34" charset="-122"/>
                        </a:rPr>
                        <a:t>研究方法与内容</a:t>
                      </a:r>
                    </a:p>
                  </a:txBody>
                  <a:tcPr anchor="ctr">
                    <a:solidFill>
                      <a:srgbClr val="044875"/>
                    </a:solidFill>
                  </a:tcPr>
                </a:tc>
                <a:extLst>
                  <a:ext uri="{0D108BD9-81ED-4DB2-BD59-A6C34878D82A}">
                    <a16:rowId xmlns:a16="http://schemas.microsoft.com/office/drawing/2014/main" val="10000"/>
                  </a:ext>
                </a:extLst>
              </a:tr>
              <a:tr h="752475">
                <a:tc>
                  <a:txBody>
                    <a:bodyPr/>
                    <a:lstStyle/>
                    <a:p>
                      <a:pPr algn="ctr">
                        <a:lnSpc>
                          <a:spcPct val="150000"/>
                        </a:lnSpc>
                      </a:pPr>
                      <a:r>
                        <a:rPr lang="zh-CN" altLang="en-US" sz="1600" b="1" dirty="0">
                          <a:latin typeface="微软雅黑" panose="020B0503020204020204" pitchFamily="34" charset="-122"/>
                          <a:ea typeface="微软雅黑" panose="020B0503020204020204" pitchFamily="34" charset="-122"/>
                        </a:rPr>
                        <a:t>突触后</a:t>
                      </a:r>
                    </a:p>
                  </a:txBody>
                  <a:tcPr anchor="ctr"/>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50000"/>
                        </a:lnSpc>
                      </a:pPr>
                      <a:r>
                        <a:rPr lang="zh-CN" altLang="en-US" sz="1600" dirty="0">
                          <a:latin typeface="微软雅黑" panose="020B0503020204020204" pitchFamily="34" charset="-122"/>
                          <a:ea typeface="微软雅黑" panose="020B0503020204020204" pitchFamily="34" charset="-122"/>
                        </a:rPr>
                        <a:t>对神经元</a:t>
                      </a:r>
                      <a:r>
                        <a:rPr lang="zh-CN" altLang="en-US" sz="1600" dirty="0">
                          <a:solidFill>
                            <a:srgbClr val="C00000"/>
                          </a:solidFill>
                          <a:latin typeface="微软雅黑" panose="020B0503020204020204" pitchFamily="34" charset="-122"/>
                          <a:ea typeface="微软雅黑" panose="020B0503020204020204" pitchFamily="34" charset="-122"/>
                        </a:rPr>
                        <a:t>自发兴奋</a:t>
                      </a:r>
                      <a:r>
                        <a:rPr lang="zh-CN" altLang="en-US" sz="1600" dirty="0">
                          <a:latin typeface="微软雅黑" panose="020B0503020204020204" pitchFamily="34" charset="-122"/>
                          <a:ea typeface="微软雅黑" panose="020B0503020204020204" pitchFamily="34" charset="-122"/>
                        </a:rPr>
                        <a:t>的影响</a:t>
                      </a:r>
                    </a:p>
                  </a:txBody>
                  <a:tcPr anchor="ctr"/>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285750" indent="-285750">
                        <a:lnSpc>
                          <a:spcPct val="150000"/>
                        </a:lnSpc>
                        <a:buClrTx/>
                        <a:buFont typeface="Wingdings" panose="05000000000000000000" pitchFamily="2" charset="2"/>
                        <a:buChar char="n"/>
                      </a:pPr>
                      <a:r>
                        <a:rPr lang="zh-CN" altLang="en-US" sz="1600" kern="100" dirty="0">
                          <a:solidFill>
                            <a:schemeClr val="tx1"/>
                          </a:solidFill>
                          <a:latin typeface="微软雅黑" panose="020B0503020204020204" pitchFamily="34" charset="-122"/>
                          <a:ea typeface="微软雅黑" panose="020B0503020204020204" pitchFamily="34" charset="-122"/>
                        </a:rPr>
                        <a:t> 全细胞膜片钳检测花萼</a:t>
                      </a:r>
                      <a:r>
                        <a:rPr lang="zh-CN" altLang="en-US" sz="1600" kern="100" dirty="0">
                          <a:latin typeface="微软雅黑" panose="020B0503020204020204" pitchFamily="34" charset="-122"/>
                          <a:ea typeface="微软雅黑" panose="020B0503020204020204" pitchFamily="34" charset="-122"/>
                        </a:rPr>
                        <a:t>状突触的突触后</a:t>
                      </a:r>
                      <a:r>
                        <a:rPr lang="zh-CN" altLang="en-US" sz="1600" kern="100" dirty="0">
                          <a:solidFill>
                            <a:srgbClr val="C00000"/>
                          </a:solidFill>
                          <a:latin typeface="微软雅黑" panose="020B0503020204020204" pitchFamily="34" charset="-122"/>
                          <a:ea typeface="微软雅黑" panose="020B0503020204020204" pitchFamily="34" charset="-122"/>
                        </a:rPr>
                        <a:t>自发兴奋性电流 </a:t>
                      </a:r>
                      <a:r>
                        <a:rPr lang="en-US" altLang="zh-CN" sz="1600" kern="100" dirty="0">
                          <a:latin typeface="微软雅黑" panose="020B0503020204020204" pitchFamily="34" charset="-122"/>
                          <a:ea typeface="微软雅黑" panose="020B0503020204020204" pitchFamily="34" charset="-122"/>
                        </a:rPr>
                        <a:t>(</a:t>
                      </a:r>
                      <a:r>
                        <a:rPr lang="en-US" altLang="zh-CN" sz="1600" kern="100" dirty="0" err="1">
                          <a:latin typeface="微软雅黑" panose="020B0503020204020204" pitchFamily="34" charset="-122"/>
                          <a:ea typeface="微软雅黑" panose="020B0503020204020204" pitchFamily="34" charset="-122"/>
                        </a:rPr>
                        <a:t>mEPSCs</a:t>
                      </a:r>
                      <a:r>
                        <a:rPr lang="en-US" altLang="zh-CN" sz="1600" kern="100" dirty="0">
                          <a:latin typeface="微软雅黑" panose="020B0503020204020204" pitchFamily="34" charset="-122"/>
                          <a:ea typeface="微软雅黑" panose="020B0503020204020204" pitchFamily="34" charset="-122"/>
                        </a:rPr>
                        <a:t>)</a:t>
                      </a:r>
                      <a:r>
                        <a:rPr lang="zh-CN" altLang="en-US" sz="1600" kern="100" dirty="0">
                          <a:latin typeface="微软雅黑" panose="020B0503020204020204" pitchFamily="34" charset="-122"/>
                          <a:ea typeface="微软雅黑" panose="020B0503020204020204" pitchFamily="34" charset="-122"/>
                        </a:rPr>
                        <a:t>。</a:t>
                      </a:r>
                      <a:endParaRPr lang="en-US" altLang="zh-CN" sz="1600" kern="10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1"/>
                  </a:ext>
                </a:extLst>
              </a:tr>
              <a:tr h="2487295">
                <a:tc>
                  <a:txBody>
                    <a:body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1600" b="1" kern="100" dirty="0">
                          <a:latin typeface="微软雅黑" panose="020B0503020204020204" pitchFamily="34" charset="-122"/>
                          <a:ea typeface="微软雅黑" panose="020B0503020204020204" pitchFamily="34" charset="-122"/>
                          <a:cs typeface="Times New Roman" panose="02020603050405020304"/>
                        </a:rPr>
                        <a:t>突触前</a:t>
                      </a:r>
                      <a:endParaRPr lang="zh-CN" altLang="zh-CN" sz="1600" b="1" kern="100" dirty="0">
                        <a:latin typeface="微软雅黑" panose="020B0503020204020204" pitchFamily="34" charset="-122"/>
                        <a:ea typeface="微软雅黑" panose="020B0503020204020204" pitchFamily="34" charset="-122"/>
                        <a:cs typeface="Times New Roman" panose="02020603050405020304"/>
                      </a:endParaRPr>
                    </a:p>
                  </a:txBody>
                  <a:tcPr anchor="ctr"/>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1600" kern="100" dirty="0">
                          <a:latin typeface="微软雅黑" panose="020B0503020204020204" pitchFamily="34" charset="-122"/>
                          <a:ea typeface="微软雅黑" panose="020B0503020204020204" pitchFamily="34" charset="-122"/>
                        </a:rPr>
                        <a:t>对神经元</a:t>
                      </a:r>
                      <a:r>
                        <a:rPr lang="zh-CN" altLang="en-US" sz="1600" kern="100" dirty="0">
                          <a:solidFill>
                            <a:srgbClr val="C00000"/>
                          </a:solidFill>
                          <a:latin typeface="微软雅黑" panose="020B0503020204020204" pitchFamily="34" charset="-122"/>
                          <a:ea typeface="微软雅黑" panose="020B0503020204020204" pitchFamily="34" charset="-122"/>
                        </a:rPr>
                        <a:t>动作电位</a:t>
                      </a:r>
                      <a:r>
                        <a:rPr lang="zh-CN" altLang="en-US" sz="1600" kern="100" dirty="0">
                          <a:latin typeface="微软雅黑" panose="020B0503020204020204" pitchFamily="34" charset="-122"/>
                          <a:ea typeface="微软雅黑" panose="020B0503020204020204" pitchFamily="34" charset="-122"/>
                        </a:rPr>
                        <a:t>的影响</a:t>
                      </a:r>
                      <a:endParaRPr lang="zh-CN" altLang="zh-CN" sz="1600" kern="100" dirty="0">
                        <a:latin typeface="微软雅黑" panose="020B0503020204020204" pitchFamily="34" charset="-122"/>
                        <a:ea typeface="微软雅黑" panose="020B0503020204020204" pitchFamily="34" charset="-122"/>
                        <a:cs typeface="Times New Roman" panose="02020603050405020304"/>
                      </a:endParaRPr>
                    </a:p>
                  </a:txBody>
                  <a:tcPr anchor="ctr"/>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n"/>
                        <a:defRPr/>
                      </a:pPr>
                      <a:r>
                        <a:rPr lang="zh-CN" altLang="en-US" sz="1600" kern="100" dirty="0">
                          <a:latin typeface="微软雅黑" panose="020B0503020204020204" pitchFamily="34" charset="-122"/>
                          <a:ea typeface="微软雅黑" panose="020B0503020204020204" pitchFamily="34" charset="-122"/>
                        </a:rPr>
                        <a:t> 海马神经元：</a:t>
                      </a:r>
                      <a:endParaRPr lang="en-US" altLang="zh-CN" sz="1600" kern="100" dirty="0">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lang="zh-CN" altLang="en-US" sz="1600" kern="100" dirty="0">
                          <a:solidFill>
                            <a:schemeClr val="tx1"/>
                          </a:solidFill>
                          <a:latin typeface="微软雅黑" panose="020B0503020204020204" pitchFamily="34" charset="-122"/>
                          <a:ea typeface="微软雅黑" panose="020B0503020204020204" pitchFamily="34" charset="-122"/>
                        </a:rPr>
                        <a:t>        钙成像技术检测 </a:t>
                      </a:r>
                      <a:r>
                        <a:rPr lang="en-US" altLang="zh-CN" sz="1600" kern="100" dirty="0" err="1">
                          <a:solidFill>
                            <a:schemeClr val="tx1"/>
                          </a:solidFill>
                          <a:latin typeface="微软雅黑" panose="020B0503020204020204" pitchFamily="34" charset="-122"/>
                          <a:ea typeface="微软雅黑" panose="020B0503020204020204" pitchFamily="34" charset="-122"/>
                        </a:rPr>
                        <a:t>KCl</a:t>
                      </a:r>
                      <a:r>
                        <a:rPr lang="en-US" altLang="zh-CN" sz="1600" kern="100" dirty="0">
                          <a:solidFill>
                            <a:schemeClr val="tx1"/>
                          </a:solidFill>
                          <a:latin typeface="微软雅黑" panose="020B0503020204020204" pitchFamily="34" charset="-122"/>
                          <a:ea typeface="微软雅黑" panose="020B0503020204020204" pitchFamily="34" charset="-122"/>
                        </a:rPr>
                        <a:t> </a:t>
                      </a:r>
                      <a:r>
                        <a:rPr lang="zh-CN" altLang="en-US" sz="1600" kern="100" dirty="0">
                          <a:latin typeface="微软雅黑" panose="020B0503020204020204" pitchFamily="34" charset="-122"/>
                          <a:ea typeface="微软雅黑" panose="020B0503020204020204" pitchFamily="34" charset="-122"/>
                        </a:rPr>
                        <a:t>刺激后胞内</a:t>
                      </a:r>
                      <a:r>
                        <a:rPr lang="zh-CN" altLang="en-US" sz="1600" kern="100" dirty="0">
                          <a:solidFill>
                            <a:srgbClr val="C00000"/>
                          </a:solidFill>
                          <a:latin typeface="微软雅黑" panose="020B0503020204020204" pitchFamily="34" charset="-122"/>
                          <a:ea typeface="微软雅黑" panose="020B0503020204020204" pitchFamily="34" charset="-122"/>
                        </a:rPr>
                        <a:t>钙离子浓度</a:t>
                      </a:r>
                      <a:r>
                        <a:rPr lang="zh-CN" altLang="en-US" sz="1600" kern="100" dirty="0">
                          <a:latin typeface="微软雅黑" panose="020B0503020204020204" pitchFamily="34" charset="-122"/>
                          <a:ea typeface="微软雅黑" panose="020B0503020204020204" pitchFamily="34" charset="-122"/>
                        </a:rPr>
                        <a:t>变化；</a:t>
                      </a:r>
                      <a:endParaRPr lang="en-US" altLang="zh-CN" sz="1600" kern="100" dirty="0">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lang="zh-CN" altLang="en-US" sz="1600" kern="100" dirty="0">
                          <a:solidFill>
                            <a:schemeClr val="tx1"/>
                          </a:solidFill>
                          <a:latin typeface="微软雅黑" panose="020B0503020204020204" pitchFamily="34" charset="-122"/>
                          <a:ea typeface="微软雅黑" panose="020B0503020204020204" pitchFamily="34" charset="-122"/>
                        </a:rPr>
                        <a:t>        全细胞膜片钳检测神经元动</a:t>
                      </a:r>
                      <a:r>
                        <a:rPr lang="zh-CN" altLang="en-US" sz="1600" kern="100" dirty="0">
                          <a:latin typeface="微软雅黑" panose="020B0503020204020204" pitchFamily="34" charset="-122"/>
                          <a:ea typeface="微软雅黑" panose="020B0503020204020204" pitchFamily="34" charset="-122"/>
                        </a:rPr>
                        <a:t>作电位的</a:t>
                      </a:r>
                      <a:r>
                        <a:rPr lang="zh-CN" altLang="en-US" sz="1600" kern="100" dirty="0">
                          <a:solidFill>
                            <a:srgbClr val="C00000"/>
                          </a:solidFill>
                          <a:latin typeface="微软雅黑" panose="020B0503020204020204" pitchFamily="34" charset="-122"/>
                          <a:ea typeface="微软雅黑" panose="020B0503020204020204" pitchFamily="34" charset="-122"/>
                        </a:rPr>
                        <a:t>诱发</a:t>
                      </a:r>
                      <a:r>
                        <a:rPr lang="zh-CN" altLang="en-US" sz="1600" kern="100" dirty="0">
                          <a:latin typeface="微软雅黑" panose="020B0503020204020204" pitchFamily="34" charset="-122"/>
                          <a:ea typeface="微软雅黑" panose="020B0503020204020204" pitchFamily="34" charset="-122"/>
                        </a:rPr>
                        <a:t>。</a:t>
                      </a:r>
                      <a:endParaRPr lang="en-US" altLang="zh-CN" sz="1600" kern="100" dirty="0">
                        <a:latin typeface="微软雅黑" panose="020B0503020204020204" pitchFamily="34" charset="-122"/>
                        <a:ea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n"/>
                        <a:defRPr/>
                      </a:pPr>
                      <a:r>
                        <a:rPr lang="zh-CN" altLang="en-US" sz="1600" kern="100" dirty="0">
                          <a:latin typeface="微软雅黑" panose="020B0503020204020204" pitchFamily="34" charset="-122"/>
                          <a:ea typeface="微软雅黑" panose="020B0503020204020204" pitchFamily="34" charset="-122"/>
                        </a:rPr>
                        <a:t>花萼状突触的突触前：</a:t>
                      </a:r>
                      <a:endParaRPr lang="en-US" altLang="zh-CN" sz="1600" kern="100" dirty="0">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lang="en-US" altLang="zh-CN" sz="1600" kern="100" dirty="0">
                          <a:latin typeface="微软雅黑" panose="020B0503020204020204" pitchFamily="34" charset="-122"/>
                          <a:ea typeface="微软雅黑" panose="020B0503020204020204" pitchFamily="34" charset="-122"/>
                        </a:rPr>
                        <a:t>        </a:t>
                      </a:r>
                      <a:r>
                        <a:rPr lang="zh-CN" altLang="en-US" sz="1600" kern="100" dirty="0">
                          <a:solidFill>
                            <a:schemeClr val="tx1"/>
                          </a:solidFill>
                          <a:latin typeface="微软雅黑" panose="020B0503020204020204" pitchFamily="34" charset="-122"/>
                          <a:ea typeface="微软雅黑" panose="020B0503020204020204" pitchFamily="34" charset="-122"/>
                        </a:rPr>
                        <a:t>全细胞膜片钳注入</a:t>
                      </a:r>
                      <a:r>
                        <a:rPr lang="zh-CN" altLang="en-US" sz="1600" kern="100" dirty="0">
                          <a:latin typeface="微软雅黑" panose="020B0503020204020204" pitchFamily="34" charset="-122"/>
                          <a:ea typeface="微软雅黑" panose="020B0503020204020204" pitchFamily="34" charset="-122"/>
                        </a:rPr>
                        <a:t>去极化电流，检测动作电位的</a:t>
                      </a:r>
                      <a:r>
                        <a:rPr lang="zh-CN" altLang="en-US" sz="1600" kern="100" dirty="0">
                          <a:solidFill>
                            <a:srgbClr val="C00000"/>
                          </a:solidFill>
                          <a:latin typeface="微软雅黑" panose="020B0503020204020204" pitchFamily="34" charset="-122"/>
                          <a:ea typeface="微软雅黑" panose="020B0503020204020204" pitchFamily="34" charset="-122"/>
                        </a:rPr>
                        <a:t>发放特性</a:t>
                      </a:r>
                      <a:r>
                        <a:rPr lang="zh-CN" altLang="en-US" sz="1600" kern="100" dirty="0">
                          <a:latin typeface="微软雅黑" panose="020B0503020204020204" pitchFamily="34" charset="-122"/>
                          <a:ea typeface="微软雅黑" panose="020B0503020204020204" pitchFamily="34" charset="-122"/>
                        </a:rPr>
                        <a:t>；</a:t>
                      </a:r>
                      <a:endParaRPr lang="en-US" altLang="zh-CN" sz="1600" kern="100" dirty="0">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lang="zh-CN" altLang="en-US" sz="1600" kern="100" dirty="0">
                          <a:latin typeface="微软雅黑" panose="020B0503020204020204" pitchFamily="34" charset="-122"/>
                          <a:ea typeface="微软雅黑" panose="020B0503020204020204" pitchFamily="34" charset="-122"/>
                        </a:rPr>
                        <a:t>        探究单个动作电位的</a:t>
                      </a:r>
                      <a:r>
                        <a:rPr lang="zh-CN" altLang="en-US" sz="1600" kern="100" dirty="0">
                          <a:solidFill>
                            <a:srgbClr val="C00000"/>
                          </a:solidFill>
                          <a:latin typeface="微软雅黑" panose="020B0503020204020204" pitchFamily="34" charset="-122"/>
                          <a:ea typeface="微软雅黑" panose="020B0503020204020204" pitchFamily="34" charset="-122"/>
                        </a:rPr>
                        <a:t>波形特征</a:t>
                      </a:r>
                      <a:r>
                        <a:rPr lang="zh-CN" altLang="en-US" sz="1600" kern="100" dirty="0">
                          <a:latin typeface="微软雅黑" panose="020B0503020204020204" pitchFamily="34" charset="-122"/>
                          <a:ea typeface="微软雅黑" panose="020B0503020204020204" pitchFamily="34" charset="-122"/>
                        </a:rPr>
                        <a:t>的变化。</a:t>
                      </a:r>
                      <a:endParaRPr lang="en-US" altLang="zh-CN" sz="1600" kern="10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2"/>
                  </a:ext>
                </a:extLst>
              </a:tr>
              <a:tr h="901065">
                <a:tc>
                  <a:txBody>
                    <a:body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1600" b="1" kern="100" dirty="0">
                          <a:latin typeface="微软雅黑" panose="020B0503020204020204" pitchFamily="34" charset="-122"/>
                          <a:ea typeface="微软雅黑" panose="020B0503020204020204" pitchFamily="34" charset="-122"/>
                          <a:cs typeface="Times New Roman" panose="02020603050405020304"/>
                        </a:rPr>
                        <a:t>突触可塑性</a:t>
                      </a:r>
                    </a:p>
                  </a:txBody>
                  <a:tcPr anchor="ctr"/>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1600" kern="100" dirty="0">
                          <a:latin typeface="微软雅黑" panose="020B0503020204020204" pitchFamily="34" charset="-122"/>
                          <a:ea typeface="微软雅黑" panose="020B0503020204020204" pitchFamily="34" charset="-122"/>
                        </a:rPr>
                        <a:t>对</a:t>
                      </a:r>
                      <a:r>
                        <a:rPr lang="zh-CN" altLang="en-US" sz="1600" kern="100" dirty="0">
                          <a:solidFill>
                            <a:srgbClr val="C00000"/>
                          </a:solidFill>
                          <a:latin typeface="微软雅黑" panose="020B0503020204020204" pitchFamily="34" charset="-122"/>
                          <a:ea typeface="微软雅黑" panose="020B0503020204020204" pitchFamily="34" charset="-122"/>
                        </a:rPr>
                        <a:t>短时程可塑性</a:t>
                      </a:r>
                      <a:r>
                        <a:rPr lang="zh-CN" altLang="en-US" sz="1600" kern="100" dirty="0">
                          <a:latin typeface="微软雅黑" panose="020B0503020204020204" pitchFamily="34" charset="-122"/>
                          <a:ea typeface="微软雅黑" panose="020B0503020204020204" pitchFamily="34" charset="-122"/>
                        </a:rPr>
                        <a:t>的影响</a:t>
                      </a:r>
                      <a:endParaRPr lang="zh-CN" altLang="en-US" sz="1600" kern="100" dirty="0">
                        <a:latin typeface="微软雅黑" panose="020B0503020204020204" pitchFamily="34" charset="-122"/>
                        <a:ea typeface="微软雅黑" panose="020B0503020204020204" pitchFamily="34" charset="-122"/>
                        <a:cs typeface="Times New Roman" panose="02020603050405020304"/>
                      </a:endParaRPr>
                    </a:p>
                  </a:txBody>
                  <a:tcPr anchor="ctr"/>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defRPr/>
                      </a:pPr>
                      <a:r>
                        <a:rPr lang="zh-CN" altLang="en-US" sz="1600" kern="100" dirty="0">
                          <a:latin typeface="微软雅黑" panose="020B0503020204020204" pitchFamily="34" charset="-122"/>
                          <a:ea typeface="微软雅黑" panose="020B0503020204020204" pitchFamily="34" charset="-122"/>
                        </a:rPr>
                        <a:t>在花萼状突触的</a:t>
                      </a:r>
                      <a:r>
                        <a:rPr lang="zh-CN" altLang="en-US" sz="1600" kern="100" dirty="0">
                          <a:solidFill>
                            <a:schemeClr val="tx1"/>
                          </a:solidFill>
                          <a:latin typeface="微软雅黑" panose="020B0503020204020204" pitchFamily="34" charset="-122"/>
                          <a:ea typeface="微软雅黑" panose="020B0503020204020204" pitchFamily="34" charset="-122"/>
                        </a:rPr>
                        <a:t>诱导</a:t>
                      </a:r>
                      <a:r>
                        <a:rPr lang="zh-CN" altLang="en-US" sz="1600" kern="100" dirty="0">
                          <a:solidFill>
                            <a:srgbClr val="C00000"/>
                          </a:solidFill>
                          <a:latin typeface="微软雅黑" panose="020B0503020204020204" pitchFamily="34" charset="-122"/>
                          <a:ea typeface="微软雅黑" panose="020B0503020204020204" pitchFamily="34" charset="-122"/>
                        </a:rPr>
                        <a:t>短时程可塑性 </a:t>
                      </a:r>
                      <a:r>
                        <a:rPr lang="en-US" altLang="zh-CN" sz="1600" kern="100" dirty="0">
                          <a:latin typeface="微软雅黑" panose="020B0503020204020204" pitchFamily="34" charset="-122"/>
                          <a:ea typeface="微软雅黑" panose="020B0503020204020204" pitchFamily="34" charset="-122"/>
                        </a:rPr>
                        <a:t>(STD)</a:t>
                      </a:r>
                      <a:r>
                        <a:rPr lang="zh-CN" altLang="en-US" sz="1600" kern="100" dirty="0">
                          <a:latin typeface="微软雅黑" panose="020B0503020204020204" pitchFamily="34" charset="-122"/>
                          <a:ea typeface="微软雅黑" panose="020B0503020204020204" pitchFamily="34" charset="-122"/>
                        </a:rPr>
                        <a:t>，探究槲皮素对 </a:t>
                      </a:r>
                      <a:r>
                        <a:rPr lang="en-US" altLang="zh-CN" sz="1600" kern="100" dirty="0">
                          <a:solidFill>
                            <a:srgbClr val="C00000"/>
                          </a:solidFill>
                          <a:latin typeface="微软雅黑" panose="020B0503020204020204" pitchFamily="34" charset="-122"/>
                          <a:ea typeface="微软雅黑" panose="020B0503020204020204" pitchFamily="34" charset="-122"/>
                        </a:rPr>
                        <a:t>STD </a:t>
                      </a:r>
                      <a:r>
                        <a:rPr lang="zh-CN" altLang="en-US" sz="1600" kern="100" dirty="0">
                          <a:latin typeface="微软雅黑" panose="020B0503020204020204" pitchFamily="34" charset="-122"/>
                          <a:ea typeface="微软雅黑" panose="020B0503020204020204" pitchFamily="34" charset="-122"/>
                        </a:rPr>
                        <a:t>的调控。</a:t>
                      </a:r>
                      <a:endParaRPr lang="en-US" altLang="zh-CN" sz="1600" kern="10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PP_MARK_KEY" val="4bd95892-5ca2-40b3-beb1-35723d75d6ea"/>
  <p:tag name="COMMONDATA" val="eyJoZGlkIjoiMmZkMzg1ODdlMGE4YjM5NTk5ZmE4ZmRmMDQwYmQ1OWU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TIMING" val="|5.735"/>
</p:tagLst>
</file>

<file path=ppt/tags/tag14.xml><?xml version="1.0" encoding="utf-8"?>
<p:tagLst xmlns:a="http://schemas.openxmlformats.org/drawingml/2006/main" xmlns:r="http://schemas.openxmlformats.org/officeDocument/2006/relationships" xmlns:p="http://schemas.openxmlformats.org/presentationml/2006/main">
  <p:tag name="TIMING" val="|6.262"/>
</p:tagLst>
</file>

<file path=ppt/tags/tag15.xml><?xml version="1.0" encoding="utf-8"?>
<p:tagLst xmlns:a="http://schemas.openxmlformats.org/drawingml/2006/main" xmlns:r="http://schemas.openxmlformats.org/officeDocument/2006/relationships" xmlns:p="http://schemas.openxmlformats.org/presentationml/2006/main">
  <p:tag name="TIMING" val="|6.262"/>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UNIT_TABLE_BEAUTIFY" val="smartTable{2b9968cb-10b7-45a1-b9b8-bc858384c2c0}"/>
  <p:tag name="TABLE_ENDDRAG_ORIGIN_RECT" val="837*371"/>
  <p:tag name="TABLE_ENDDRAG_RECT" val="62*82*837*371"/>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TIMING" val="|18.898|15.755"/>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1742</TotalTime>
  <Words>3216</Words>
  <Application>Microsoft Office PowerPoint</Application>
  <PresentationFormat>宽屏</PresentationFormat>
  <Paragraphs>286</Paragraphs>
  <Slides>20</Slides>
  <Notes>20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20</vt:i4>
      </vt:variant>
    </vt:vector>
  </HeadingPairs>
  <TitlesOfParts>
    <vt:vector size="28" baseType="lpstr">
      <vt:lpstr>微软雅黑</vt:lpstr>
      <vt:lpstr>Arial</vt:lpstr>
      <vt:lpstr>Calibri</vt:lpstr>
      <vt:lpstr>Calibri Light</vt:lpstr>
      <vt:lpstr>Impact</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yanan peng</dc:creator>
  <cp:lastModifiedBy>雯絮</cp:lastModifiedBy>
  <cp:revision>234</cp:revision>
  <dcterms:created xsi:type="dcterms:W3CDTF">2015-04-13T12:15:00Z</dcterms:created>
  <dcterms:modified xsi:type="dcterms:W3CDTF">2023-08-10T07:19:16Z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AAC8CD87A89C4D2B96AF8FD6D8B119F1</vt:lpwstr>
  </property>
  <property fmtid="{D5CDD505-2E9C-101B-9397-08002B2CF9AE}" pid="3" name="KSOProductBuildVer">
    <vt:lpwstr>2052-11.1.0.14309</vt:lpwstr>
  </property>
</Properties>
</file>