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43200638" cy="32399288"/>
  <p:notesSz cx="6858000" cy="9144000"/>
  <p:defaultTextStyle>
    <a:defPPr>
      <a:defRPr lang="zh-CN"/>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59"/>
    <p:restoredTop sz="94655"/>
  </p:normalViewPr>
  <p:slideViewPr>
    <p:cSldViewPr snapToGrid="0">
      <p:cViewPr varScale="1">
        <p:scale>
          <a:sx n="45" d="100"/>
          <a:sy n="45" d="100"/>
        </p:scale>
        <p:origin x="356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7F142-4841-48E8-963F-FA42B2C3D3D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CD2E4-696F-4015-A408-AD4334435CAB}" type="slidenum">
              <a:rPr lang="zh-CN" altLang="en-US" smtClean="0"/>
              <a:t>‹#›</a:t>
            </a:fld>
            <a:endParaRPr lang="zh-CN" altLang="en-US"/>
          </a:p>
        </p:txBody>
      </p:sp>
    </p:spTree>
    <p:extLst>
      <p:ext uri="{BB962C8B-B14F-4D97-AF65-F5344CB8AC3E}">
        <p14:creationId xmlns:p14="http://schemas.microsoft.com/office/powerpoint/2010/main" val="3495623641"/>
      </p:ext>
    </p:extLst>
  </p:cSld>
  <p:clrMap bg1="lt1" tx1="dk1" bg2="lt2" tx2="dk2" accent1="accent1" accent2="accent2" accent3="accent3" accent4="accent4" accent5="accent5" accent6="accent6" hlink="hlink" folHlink="folHlink"/>
  <p:notesStyle>
    <a:lvl1pPr marL="0" algn="l" defTabSz="3628796" rtl="0" eaLnBrk="1" latinLnBrk="0" hangingPunct="1">
      <a:defRPr sz="4762" kern="1200">
        <a:solidFill>
          <a:schemeClr val="tx1"/>
        </a:solidFill>
        <a:latin typeface="+mn-lt"/>
        <a:ea typeface="+mn-ea"/>
        <a:cs typeface="+mn-cs"/>
      </a:defRPr>
    </a:lvl1pPr>
    <a:lvl2pPr marL="1814398" algn="l" defTabSz="3628796" rtl="0" eaLnBrk="1" latinLnBrk="0" hangingPunct="1">
      <a:defRPr sz="4762" kern="1200">
        <a:solidFill>
          <a:schemeClr val="tx1"/>
        </a:solidFill>
        <a:latin typeface="+mn-lt"/>
        <a:ea typeface="+mn-ea"/>
        <a:cs typeface="+mn-cs"/>
      </a:defRPr>
    </a:lvl2pPr>
    <a:lvl3pPr marL="3628796" algn="l" defTabSz="3628796" rtl="0" eaLnBrk="1" latinLnBrk="0" hangingPunct="1">
      <a:defRPr sz="4762" kern="1200">
        <a:solidFill>
          <a:schemeClr val="tx1"/>
        </a:solidFill>
        <a:latin typeface="+mn-lt"/>
        <a:ea typeface="+mn-ea"/>
        <a:cs typeface="+mn-cs"/>
      </a:defRPr>
    </a:lvl3pPr>
    <a:lvl4pPr marL="5443195" algn="l" defTabSz="3628796" rtl="0" eaLnBrk="1" latinLnBrk="0" hangingPunct="1">
      <a:defRPr sz="4762" kern="1200">
        <a:solidFill>
          <a:schemeClr val="tx1"/>
        </a:solidFill>
        <a:latin typeface="+mn-lt"/>
        <a:ea typeface="+mn-ea"/>
        <a:cs typeface="+mn-cs"/>
      </a:defRPr>
    </a:lvl4pPr>
    <a:lvl5pPr marL="7257593" algn="l" defTabSz="3628796" rtl="0" eaLnBrk="1" latinLnBrk="0" hangingPunct="1">
      <a:defRPr sz="4762" kern="1200">
        <a:solidFill>
          <a:schemeClr val="tx1"/>
        </a:solidFill>
        <a:latin typeface="+mn-lt"/>
        <a:ea typeface="+mn-ea"/>
        <a:cs typeface="+mn-cs"/>
      </a:defRPr>
    </a:lvl5pPr>
    <a:lvl6pPr marL="9071991" algn="l" defTabSz="3628796" rtl="0" eaLnBrk="1" latinLnBrk="0" hangingPunct="1">
      <a:defRPr sz="4762" kern="1200">
        <a:solidFill>
          <a:schemeClr val="tx1"/>
        </a:solidFill>
        <a:latin typeface="+mn-lt"/>
        <a:ea typeface="+mn-ea"/>
        <a:cs typeface="+mn-cs"/>
      </a:defRPr>
    </a:lvl6pPr>
    <a:lvl7pPr marL="10886389" algn="l" defTabSz="3628796" rtl="0" eaLnBrk="1" latinLnBrk="0" hangingPunct="1">
      <a:defRPr sz="4762" kern="1200">
        <a:solidFill>
          <a:schemeClr val="tx1"/>
        </a:solidFill>
        <a:latin typeface="+mn-lt"/>
        <a:ea typeface="+mn-ea"/>
        <a:cs typeface="+mn-cs"/>
      </a:defRPr>
    </a:lvl7pPr>
    <a:lvl8pPr marL="12700787" algn="l" defTabSz="3628796" rtl="0" eaLnBrk="1" latinLnBrk="0" hangingPunct="1">
      <a:defRPr sz="4762" kern="1200">
        <a:solidFill>
          <a:schemeClr val="tx1"/>
        </a:solidFill>
        <a:latin typeface="+mn-lt"/>
        <a:ea typeface="+mn-ea"/>
        <a:cs typeface="+mn-cs"/>
      </a:defRPr>
    </a:lvl8pPr>
    <a:lvl9pPr marL="14515186" algn="l" defTabSz="3628796" rtl="0" eaLnBrk="1" latinLnBrk="0" hangingPunct="1">
      <a:defRPr sz="47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CA968A-21B1-4E8E-A9E1-318FDEEAC355}" type="slidenum">
              <a:rPr lang="en-US" smtClean="0"/>
              <a:t>1</a:t>
            </a:fld>
            <a:endParaRPr lang="en-US"/>
          </a:p>
        </p:txBody>
      </p:sp>
    </p:spTree>
    <p:extLst>
      <p:ext uri="{BB962C8B-B14F-4D97-AF65-F5344CB8AC3E}">
        <p14:creationId xmlns:p14="http://schemas.microsoft.com/office/powerpoint/2010/main" val="426708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5302386"/>
            <a:ext cx="36720542" cy="11279752"/>
          </a:xfrm>
        </p:spPr>
        <p:txBody>
          <a:bodyPr anchor="b"/>
          <a:lstStyle>
            <a:lvl1pPr algn="ctr">
              <a:defRPr sz="28346"/>
            </a:lvl1pPr>
          </a:lstStyle>
          <a:p>
            <a:r>
              <a:rPr lang="zh-CN" altLang="en-US"/>
              <a:t>单击此处编辑母版标题样式</a:t>
            </a:r>
            <a:endParaRPr lang="en-US" dirty="0"/>
          </a:p>
        </p:txBody>
      </p:sp>
      <p:sp>
        <p:nvSpPr>
          <p:cNvPr id="3" name="Subtitle 2"/>
          <p:cNvSpPr>
            <a:spLocks noGrp="1"/>
          </p:cNvSpPr>
          <p:nvPr>
            <p:ph type="subTitle" idx="1"/>
          </p:nvPr>
        </p:nvSpPr>
        <p:spPr>
          <a:xfrm>
            <a:off x="5400080" y="17017128"/>
            <a:ext cx="32400479"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173385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1445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724962"/>
            <a:ext cx="9315138" cy="2745689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70046" y="1724962"/>
            <a:ext cx="27405405" cy="274568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259844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62010"/>
          <a:stretch/>
        </p:blipFill>
        <p:spPr>
          <a:xfrm>
            <a:off x="0" y="0"/>
            <a:ext cx="43200638" cy="32399288"/>
          </a:xfrm>
          <a:prstGeom prst="rect">
            <a:avLst/>
          </a:prstGeom>
        </p:spPr>
      </p:pic>
      <p:sp>
        <p:nvSpPr>
          <p:cNvPr id="9" name="矩形 8"/>
          <p:cNvSpPr/>
          <p:nvPr userDrawn="1"/>
        </p:nvSpPr>
        <p:spPr>
          <a:xfrm>
            <a:off x="2" y="3784927"/>
            <a:ext cx="43200627" cy="621553"/>
          </a:xfrm>
          <a:prstGeom prst="rect">
            <a:avLst/>
          </a:prstGeom>
          <a:gradFill flip="none" rotWithShape="1">
            <a:gsLst>
              <a:gs pos="22000">
                <a:sysClr val="windowText" lastClr="000000">
                  <a:lumMod val="65000"/>
                  <a:lumOff val="35000"/>
                </a:sysClr>
              </a:gs>
              <a:gs pos="54000">
                <a:sysClr val="window" lastClr="FFFFFF"/>
              </a:gs>
              <a:gs pos="61000">
                <a:sysClr val="window" lastClr="FFFFFF">
                  <a:lumMod val="95000"/>
                </a:sysClr>
              </a:gs>
              <a:gs pos="78000">
                <a:sysClr val="windowText" lastClr="000000">
                  <a:lumMod val="65000"/>
                  <a:lumOff val="35000"/>
                </a:sysClr>
              </a:gs>
            </a:gsLst>
            <a:lin ang="10800000" scaled="1"/>
            <a:tileRect/>
          </a:gradFill>
          <a:ln w="25400" cap="flat" cmpd="sng" algn="ctr">
            <a:noFill/>
            <a:prstDash val="solid"/>
          </a:ln>
          <a:effectLst>
            <a:outerShdw blurRad="177800" dist="63500" dir="6600000" algn="tl" rotWithShape="0">
              <a:prstClr val="black">
                <a:alpha val="40000"/>
              </a:prstClr>
            </a:outerShdw>
          </a:effectLst>
        </p:spPr>
        <p:txBody>
          <a:bodyPr rtlCol="0" anchor="ctr"/>
          <a:lstStyle/>
          <a:p>
            <a:pPr algn="ctr">
              <a:defRPr/>
            </a:pPr>
            <a:endParaRPr lang="zh-CN" altLang="en-US" sz="6378" kern="0">
              <a:solidFill>
                <a:sysClr val="window" lastClr="FFFFFF"/>
              </a:solidFill>
              <a:latin typeface="Calibri"/>
              <a:ea typeface="宋体"/>
            </a:endParaRPr>
          </a:p>
        </p:txBody>
      </p:sp>
      <p:grpSp>
        <p:nvGrpSpPr>
          <p:cNvPr id="3" name="组合 2"/>
          <p:cNvGrpSpPr/>
          <p:nvPr userDrawn="1"/>
        </p:nvGrpSpPr>
        <p:grpSpPr>
          <a:xfrm>
            <a:off x="2" y="4406473"/>
            <a:ext cx="43200627" cy="27992815"/>
            <a:chOff x="0" y="932724"/>
            <a:chExt cx="9143998" cy="5925276"/>
          </a:xfrm>
        </p:grpSpPr>
        <p:sp>
          <p:nvSpPr>
            <p:cNvPr id="10" name="矩形 9"/>
            <p:cNvSpPr/>
            <p:nvPr userDrawn="1"/>
          </p:nvSpPr>
          <p:spPr>
            <a:xfrm>
              <a:off x="0" y="932724"/>
              <a:ext cx="9143998" cy="5820501"/>
            </a:xfrm>
            <a:prstGeom prst="rect">
              <a:avLst/>
            </a:prstGeom>
            <a:gradFill>
              <a:gsLst>
                <a:gs pos="0">
                  <a:schemeClr val="bg1"/>
                </a:gs>
                <a:gs pos="92000">
                  <a:schemeClr val="bg1"/>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78">
                <a:solidFill>
                  <a:prstClr val="white"/>
                </a:solidFill>
              </a:endParaRPr>
            </a:p>
          </p:txBody>
        </p:sp>
        <p:sp>
          <p:nvSpPr>
            <p:cNvPr id="2" name="矩形 1"/>
            <p:cNvSpPr/>
            <p:nvPr userDrawn="1"/>
          </p:nvSpPr>
          <p:spPr>
            <a:xfrm>
              <a:off x="0" y="6753225"/>
              <a:ext cx="9143998" cy="104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78"/>
            </a:p>
          </p:txBody>
        </p:sp>
      </p:grpSp>
      <p:sp>
        <p:nvSpPr>
          <p:cNvPr id="4" name="日期占位符 3"/>
          <p:cNvSpPr>
            <a:spLocks noGrp="1"/>
          </p:cNvSpPr>
          <p:nvPr>
            <p:ph type="dt" sz="half" idx="10"/>
          </p:nvPr>
        </p:nvSpPr>
        <p:spPr/>
        <p:txBody>
          <a:bodyPr/>
          <a:lstStyle/>
          <a:p>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3372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104351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47546" y="8077332"/>
            <a:ext cx="37260550" cy="13477201"/>
          </a:xfrm>
        </p:spPr>
        <p:txBody>
          <a:bodyPr anchor="b"/>
          <a:lstStyle>
            <a:lvl1pPr>
              <a:defRPr sz="28346"/>
            </a:lvl1pPr>
          </a:lstStyle>
          <a:p>
            <a:r>
              <a:rPr lang="zh-CN" altLang="en-US"/>
              <a:t>单击此处编辑母版标题样式</a:t>
            </a:r>
            <a:endParaRPr lang="en-US" dirty="0"/>
          </a:p>
        </p:txBody>
      </p:sp>
      <p:sp>
        <p:nvSpPr>
          <p:cNvPr id="3" name="Text Placeholder 2"/>
          <p:cNvSpPr>
            <a:spLocks noGrp="1"/>
          </p:cNvSpPr>
          <p:nvPr>
            <p:ph type="body" idx="1"/>
          </p:nvPr>
        </p:nvSpPr>
        <p:spPr>
          <a:xfrm>
            <a:off x="2947546" y="21682033"/>
            <a:ext cx="37260550" cy="7087342"/>
          </a:xfrm>
        </p:spPr>
        <p:txBody>
          <a:bodyPr/>
          <a:lstStyle>
            <a:lvl1pPr marL="0" indent="0">
              <a:buNone/>
              <a:defRPr sz="11338">
                <a:solidFill>
                  <a:schemeClr val="tx1"/>
                </a:solidFill>
              </a:defRPr>
            </a:lvl1pPr>
            <a:lvl2pPr marL="2159950" indent="0">
              <a:buNone/>
              <a:defRPr sz="9449">
                <a:solidFill>
                  <a:schemeClr val="tx1">
                    <a:tint val="75000"/>
                  </a:schemeClr>
                </a:solidFill>
              </a:defRPr>
            </a:lvl2pPr>
            <a:lvl3pPr marL="4319900" indent="0">
              <a:buNone/>
              <a:defRPr sz="8504">
                <a:solidFill>
                  <a:schemeClr val="tx1">
                    <a:tint val="75000"/>
                  </a:schemeClr>
                </a:solidFill>
              </a:defRPr>
            </a:lvl3pPr>
            <a:lvl4pPr marL="6479850" indent="0">
              <a:buNone/>
              <a:defRPr sz="7559">
                <a:solidFill>
                  <a:schemeClr val="tx1">
                    <a:tint val="75000"/>
                  </a:schemeClr>
                </a:solidFill>
              </a:defRPr>
            </a:lvl4pPr>
            <a:lvl5pPr marL="8639800" indent="0">
              <a:buNone/>
              <a:defRPr sz="7559">
                <a:solidFill>
                  <a:schemeClr val="tx1">
                    <a:tint val="75000"/>
                  </a:schemeClr>
                </a:solidFill>
              </a:defRPr>
            </a:lvl5pPr>
            <a:lvl6pPr marL="10799750" indent="0">
              <a:buNone/>
              <a:defRPr sz="7559">
                <a:solidFill>
                  <a:schemeClr val="tx1">
                    <a:tint val="75000"/>
                  </a:schemeClr>
                </a:solidFill>
              </a:defRPr>
            </a:lvl6pPr>
            <a:lvl7pPr marL="12959700" indent="0">
              <a:buNone/>
              <a:defRPr sz="7559">
                <a:solidFill>
                  <a:schemeClr val="tx1">
                    <a:tint val="75000"/>
                  </a:schemeClr>
                </a:solidFill>
              </a:defRPr>
            </a:lvl7pPr>
            <a:lvl8pPr marL="15119650" indent="0">
              <a:buNone/>
              <a:defRPr sz="7559">
                <a:solidFill>
                  <a:schemeClr val="tx1">
                    <a:tint val="75000"/>
                  </a:schemeClr>
                </a:solidFill>
              </a:defRPr>
            </a:lvl8pPr>
            <a:lvl9pPr marL="17279600" indent="0">
              <a:buNone/>
              <a:defRPr sz="755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359758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970044" y="8624810"/>
            <a:ext cx="18360271" cy="2055705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21870323" y="8624810"/>
            <a:ext cx="18360271" cy="2055705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122508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975671" y="1724969"/>
            <a:ext cx="37260550" cy="626236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75675" y="7942328"/>
            <a:ext cx="18275892"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zh-CN" altLang="en-US"/>
              <a:t>编辑母版文本样式</a:t>
            </a:r>
          </a:p>
        </p:txBody>
      </p:sp>
      <p:sp>
        <p:nvSpPr>
          <p:cNvPr id="4" name="Content Placeholder 3"/>
          <p:cNvSpPr>
            <a:spLocks noGrp="1"/>
          </p:cNvSpPr>
          <p:nvPr>
            <p:ph sz="half" idx="2"/>
          </p:nvPr>
        </p:nvSpPr>
        <p:spPr>
          <a:xfrm>
            <a:off x="2975675" y="11834740"/>
            <a:ext cx="18275892" cy="174071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21870325" y="7942328"/>
            <a:ext cx="18365898"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zh-CN" altLang="en-US"/>
              <a:t>编辑母版文本样式</a:t>
            </a:r>
          </a:p>
        </p:txBody>
      </p:sp>
      <p:sp>
        <p:nvSpPr>
          <p:cNvPr id="6" name="Content Placeholder 5"/>
          <p:cNvSpPr>
            <a:spLocks noGrp="1"/>
          </p:cNvSpPr>
          <p:nvPr>
            <p:ph sz="quarter" idx="4"/>
          </p:nvPr>
        </p:nvSpPr>
        <p:spPr>
          <a:xfrm>
            <a:off x="21870325" y="11834740"/>
            <a:ext cx="18365898" cy="174071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39608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223549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100344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zh-CN" altLang="en-US"/>
              <a:t>单击此处编辑母版标题样式</a:t>
            </a:r>
            <a:endParaRPr lang="en-US" dirty="0"/>
          </a:p>
        </p:txBody>
      </p:sp>
      <p:sp>
        <p:nvSpPr>
          <p:cNvPr id="3" name="Content Placeholder 2"/>
          <p:cNvSpPr>
            <a:spLocks noGrp="1"/>
          </p:cNvSpPr>
          <p:nvPr>
            <p:ph idx="1"/>
          </p:nvPr>
        </p:nvSpPr>
        <p:spPr>
          <a:xfrm>
            <a:off x="18365898" y="4664905"/>
            <a:ext cx="21870323"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zh-CN" altLang="en-US"/>
              <a:t>编辑母版文本样式</a:t>
            </a:r>
          </a:p>
        </p:txBody>
      </p:sp>
      <p:sp>
        <p:nvSpPr>
          <p:cNvPr id="5" name="Date Placeholder 4"/>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269160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8365898" y="4664905"/>
            <a:ext cx="21870323"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zh-CN" altLang="en-US"/>
              <a:t>单击图标添加图片</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zh-CN" altLang="en-US"/>
              <a:t>编辑母版文本样式</a:t>
            </a:r>
          </a:p>
        </p:txBody>
      </p:sp>
      <p:sp>
        <p:nvSpPr>
          <p:cNvPr id="5" name="Date Placeholder 4"/>
          <p:cNvSpPr>
            <a:spLocks noGrp="1"/>
          </p:cNvSpPr>
          <p:nvPr>
            <p:ph type="dt" sz="half" idx="10"/>
          </p:nvPr>
        </p:nvSpPr>
        <p:spPr/>
        <p:txBody>
          <a:bodyPr/>
          <a:lstStyle/>
          <a:p>
            <a:fld id="{D391C813-D01F-4AD7-BBF0-2334143ADA47}"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20634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044" y="1724969"/>
            <a:ext cx="37260550" cy="626236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970044" y="8624810"/>
            <a:ext cx="37260550" cy="2055705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2970044" y="30029347"/>
            <a:ext cx="9720144" cy="1724962"/>
          </a:xfrm>
          <a:prstGeom prst="rect">
            <a:avLst/>
          </a:prstGeom>
        </p:spPr>
        <p:txBody>
          <a:bodyPr vert="horz" lIns="91440" tIns="45720" rIns="91440" bIns="45720" rtlCol="0" anchor="ctr"/>
          <a:lstStyle>
            <a:lvl1pPr algn="l">
              <a:defRPr sz="5669">
                <a:solidFill>
                  <a:schemeClr val="tx1">
                    <a:tint val="75000"/>
                  </a:schemeClr>
                </a:solidFill>
              </a:defRPr>
            </a:lvl1pPr>
          </a:lstStyle>
          <a:p>
            <a:fld id="{D391C813-D01F-4AD7-BBF0-2334143ADA47}" type="datetimeFigureOut">
              <a:rPr lang="zh-CN" altLang="en-US" smtClean="0"/>
              <a:t>2021/1/5</a:t>
            </a:fld>
            <a:endParaRPr lang="zh-CN" altLang="en-US"/>
          </a:p>
        </p:txBody>
      </p:sp>
      <p:sp>
        <p:nvSpPr>
          <p:cNvPr id="5" name="Footer Placeholder 4"/>
          <p:cNvSpPr>
            <a:spLocks noGrp="1"/>
          </p:cNvSpPr>
          <p:nvPr>
            <p:ph type="ftr" sz="quarter" idx="3"/>
          </p:nvPr>
        </p:nvSpPr>
        <p:spPr>
          <a:xfrm>
            <a:off x="14310212" y="30029347"/>
            <a:ext cx="14580215" cy="172496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0510450" y="30029347"/>
            <a:ext cx="9720144" cy="1724962"/>
          </a:xfrm>
          <a:prstGeom prst="rect">
            <a:avLst/>
          </a:prstGeom>
        </p:spPr>
        <p:txBody>
          <a:bodyPr vert="horz" lIns="91440" tIns="45720" rIns="91440" bIns="45720" rtlCol="0" anchor="ctr"/>
          <a:lstStyle>
            <a:lvl1pPr algn="r">
              <a:defRPr sz="5669">
                <a:solidFill>
                  <a:schemeClr val="tx1">
                    <a:tint val="75000"/>
                  </a:schemeClr>
                </a:solidFill>
              </a:defRPr>
            </a:lvl1pPr>
          </a:lstStyle>
          <a:p>
            <a:fld id="{34EB42F7-FDE0-470F-B278-31CBAC36746F}" type="slidenum">
              <a:rPr lang="zh-CN" altLang="en-US" smtClean="0"/>
              <a:t>‹#›</a:t>
            </a:fld>
            <a:endParaRPr lang="zh-CN" altLang="en-US"/>
          </a:p>
        </p:txBody>
      </p:sp>
    </p:spTree>
    <p:extLst>
      <p:ext uri="{BB962C8B-B14F-4D97-AF65-F5344CB8AC3E}">
        <p14:creationId xmlns:p14="http://schemas.microsoft.com/office/powerpoint/2010/main" val="155584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49608" y="4686649"/>
            <a:ext cx="30324824" cy="1619226"/>
          </a:xfrm>
          <a:prstGeom prst="rect">
            <a:avLst/>
          </a:prstGeom>
          <a:noFill/>
          <a:ln>
            <a:noFill/>
          </a:ln>
        </p:spPr>
        <p:txBody>
          <a:bodyPr wrap="square">
            <a:spAutoFit/>
          </a:bodyPr>
          <a:lstStyle/>
          <a:p>
            <a:pPr marL="911274" indent="-911274" algn="ctr">
              <a:spcAft>
                <a:spcPts val="2923"/>
              </a:spcAft>
              <a:tabLst>
                <a:tab pos="911274" algn="l"/>
                <a:tab pos="1974429" algn="l"/>
                <a:tab pos="2430064" algn="l"/>
                <a:tab pos="4860127" algn="l"/>
                <a:tab pos="7290191" algn="l"/>
                <a:tab pos="9720255" algn="l"/>
              </a:tabLst>
              <a:defRPr/>
            </a:pPr>
            <a:r>
              <a:rPr lang="en-US" altLang="zh-CN" sz="9922" b="1" kern="0" dirty="0">
                <a:solidFill>
                  <a:schemeClr val="bg1"/>
                </a:solidFill>
                <a:latin typeface="微软雅黑" panose="020B0503020204020204" pitchFamily="34" charset="-122"/>
                <a:ea typeface="微软雅黑" panose="020B0503020204020204" pitchFamily="34" charset="-122"/>
              </a:rPr>
              <a:t>Neuropathic Pain</a:t>
            </a:r>
            <a:endParaRPr lang="zh-CN" altLang="en-US" sz="9922" b="1" kern="0" dirty="0">
              <a:solidFill>
                <a:schemeClr val="bg1"/>
              </a:solidFill>
              <a:latin typeface="微软雅黑" panose="020B0503020204020204" pitchFamily="34" charset="-122"/>
              <a:ea typeface="微软雅黑" panose="020B0503020204020204" pitchFamily="34" charset="-122"/>
            </a:endParaRPr>
          </a:p>
        </p:txBody>
      </p:sp>
      <p:sp>
        <p:nvSpPr>
          <p:cNvPr id="2" name="AutoShape 2" descr="http://www.mayfieldclinic.com/Images/PE-Stim_Figure2.jpg"/>
          <p:cNvSpPr>
            <a:spLocks noChangeAspect="1" noChangeArrowheads="1"/>
          </p:cNvSpPr>
          <p:nvPr/>
        </p:nvSpPr>
        <p:spPr bwMode="auto">
          <a:xfrm>
            <a:off x="5625083" y="3565708"/>
            <a:ext cx="1080016" cy="1080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24005" tIns="162002" rIns="324005" bIns="162002" numCol="1" anchor="t" anchorCtr="0" compatLnSpc="1">
            <a:prstTxWarp prst="textNoShape">
              <a:avLst/>
            </a:prstTxWarp>
          </a:bodyPr>
          <a:lstStyle/>
          <a:p>
            <a:endParaRPr lang="zh-CN" altLang="en-US" sz="25311">
              <a:latin typeface="微软雅黑" panose="020B0503020204020204" pitchFamily="34" charset="-122"/>
              <a:ea typeface="微软雅黑" panose="020B0503020204020204" pitchFamily="34" charset="-122"/>
            </a:endParaRPr>
          </a:p>
        </p:txBody>
      </p:sp>
      <p:pic>
        <p:nvPicPr>
          <p:cNvPr id="8" name="Picture 2" descr="复旦大学校徽及设计理念 标志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049485" cy="378626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049486" y="373142"/>
            <a:ext cx="39151151" cy="2862322"/>
          </a:xfrm>
          <a:prstGeom prst="rect">
            <a:avLst/>
          </a:prstGeom>
          <a:noFill/>
        </p:spPr>
        <p:txBody>
          <a:bodyPr wrap="square" rtlCol="0">
            <a:spAutoFit/>
          </a:bodyPr>
          <a:lstStyle/>
          <a:p>
            <a:pPr algn="ctr"/>
            <a:r>
              <a:rPr lang="en-US" altLang="zh-CN" sz="6000" dirty="0">
                <a:solidFill>
                  <a:schemeClr val="bg1"/>
                </a:solidFill>
                <a:latin typeface="微软雅黑" panose="020B0503020204020204" pitchFamily="34" charset="-122"/>
                <a:ea typeface="微软雅黑" panose="020B0503020204020204" pitchFamily="34" charset="-122"/>
              </a:rPr>
              <a:t>Distinct spatiotemporal patterns of syntactic and semantic processing in human inferior frontal gyrus</a:t>
            </a:r>
          </a:p>
          <a:p>
            <a:pPr algn="ctr"/>
            <a:r>
              <a:rPr lang="en-US" altLang="zh-CN" sz="6000" dirty="0">
                <a:solidFill>
                  <a:schemeClr val="bg1"/>
                </a:solidFill>
                <a:latin typeface="微软雅黑" panose="020B0503020204020204" pitchFamily="34" charset="-122"/>
                <a:ea typeface="微软雅黑" panose="020B0503020204020204" pitchFamily="34" charset="-122"/>
              </a:rPr>
              <a:t>Yanming Zhu, Min Xu, Junfeng Lu, Jianhua Hu, Jinsong Wu, </a:t>
            </a:r>
            <a:r>
              <a:rPr lang="en-US" altLang="zh-CN" sz="6000" dirty="0" err="1">
                <a:solidFill>
                  <a:schemeClr val="bg1"/>
                </a:solidFill>
                <a:latin typeface="微软雅黑" panose="020B0503020204020204" pitchFamily="34" charset="-122"/>
                <a:ea typeface="微软雅黑" panose="020B0503020204020204" pitchFamily="34" charset="-122"/>
              </a:rPr>
              <a:t>Lihai</a:t>
            </a:r>
            <a:r>
              <a:rPr lang="en-US" altLang="zh-CN" sz="6000" dirty="0">
                <a:solidFill>
                  <a:schemeClr val="bg1"/>
                </a:solidFill>
                <a:latin typeface="微软雅黑" panose="020B0503020204020204" pitchFamily="34" charset="-122"/>
                <a:ea typeface="微软雅黑" panose="020B0503020204020204" pitchFamily="34" charset="-122"/>
              </a:rPr>
              <a:t> Tan</a:t>
            </a:r>
          </a:p>
          <a:p>
            <a:pPr algn="ctr"/>
            <a:r>
              <a:rPr lang="en-US" altLang="zh-CN" sz="6000" dirty="0">
                <a:solidFill>
                  <a:schemeClr val="bg1"/>
                </a:solidFill>
                <a:latin typeface="微软雅黑" panose="020B0503020204020204" pitchFamily="34" charset="-122"/>
                <a:ea typeface="微软雅黑" panose="020B0503020204020204" pitchFamily="34" charset="-122"/>
              </a:rPr>
              <a:t>Huashan Hospital &amp; Shenzhen Institute of Neuroscience, </a:t>
            </a:r>
            <a:r>
              <a:rPr lang="en-US" altLang="zh-CN" sz="6000" dirty="0" err="1">
                <a:solidFill>
                  <a:schemeClr val="bg1"/>
                </a:solidFill>
                <a:latin typeface="微软雅黑" panose="020B0503020204020204" pitchFamily="34" charset="-122"/>
                <a:ea typeface="微软雅黑" panose="020B0503020204020204" pitchFamily="34" charset="-122"/>
              </a:rPr>
              <a:t>wujinsong@huashan.org.cn</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69197" y="5203358"/>
            <a:ext cx="8410175" cy="1015663"/>
          </a:xfrm>
          <a:prstGeom prst="rect">
            <a:avLst/>
          </a:prstGeom>
          <a:noFill/>
        </p:spPr>
        <p:txBody>
          <a:bodyPr wrap="square" rtlCol="0">
            <a:spAutoFit/>
          </a:bodyPr>
          <a:lstStyle/>
          <a:p>
            <a:r>
              <a:rPr lang="en-US" altLang="zh-CN" sz="6000" dirty="0">
                <a:latin typeface="微软雅黑" panose="020B0503020204020204" pitchFamily="34" charset="-122"/>
                <a:ea typeface="微软雅黑" panose="020B0503020204020204" pitchFamily="34" charset="-122"/>
              </a:rPr>
              <a:t>Background</a:t>
            </a:r>
            <a:endParaRPr lang="zh-CN" altLang="en-US" sz="60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505598" y="11551167"/>
            <a:ext cx="8410175" cy="1015663"/>
          </a:xfrm>
          <a:prstGeom prst="rect">
            <a:avLst/>
          </a:prstGeom>
          <a:noFill/>
        </p:spPr>
        <p:txBody>
          <a:bodyPr wrap="square" rtlCol="0">
            <a:spAutoFit/>
          </a:bodyPr>
          <a:lstStyle/>
          <a:p>
            <a:r>
              <a:rPr lang="en-US" altLang="zh-CN" sz="6000" dirty="0">
                <a:latin typeface="微软雅黑" panose="020B0503020204020204" pitchFamily="34" charset="-122"/>
                <a:ea typeface="微软雅黑" panose="020B0503020204020204" pitchFamily="34" charset="-122"/>
              </a:rPr>
              <a:t>Aims</a:t>
            </a:r>
            <a:endParaRPr lang="zh-CN" altLang="en-US" sz="60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1712020" y="22124796"/>
            <a:ext cx="8410175" cy="1015663"/>
          </a:xfrm>
          <a:prstGeom prst="rect">
            <a:avLst/>
          </a:prstGeom>
          <a:noFill/>
        </p:spPr>
        <p:txBody>
          <a:bodyPr wrap="square" rtlCol="0">
            <a:spAutoFit/>
          </a:bodyPr>
          <a:lstStyle/>
          <a:p>
            <a:r>
              <a:rPr lang="en-US" altLang="zh-CN" sz="6000" dirty="0">
                <a:latin typeface="微软雅黑" panose="020B0503020204020204" pitchFamily="34" charset="-122"/>
                <a:ea typeface="微软雅黑" panose="020B0503020204020204" pitchFamily="34" charset="-122"/>
              </a:rPr>
              <a:t>Conclusion</a:t>
            </a:r>
            <a:endParaRPr lang="zh-CN" altLang="en-US" sz="60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569197" y="22788607"/>
            <a:ext cx="8410175" cy="1015663"/>
          </a:xfrm>
          <a:prstGeom prst="rect">
            <a:avLst/>
          </a:prstGeom>
          <a:noFill/>
        </p:spPr>
        <p:txBody>
          <a:bodyPr wrap="square" rtlCol="0">
            <a:spAutoFit/>
          </a:bodyPr>
          <a:lstStyle/>
          <a:p>
            <a:r>
              <a:rPr lang="en-US" altLang="zh-CN" sz="6000" dirty="0">
                <a:latin typeface="微软雅黑" panose="020B0503020204020204" pitchFamily="34" charset="-122"/>
                <a:ea typeface="微软雅黑" panose="020B0503020204020204" pitchFamily="34" charset="-122"/>
              </a:rPr>
              <a:t>Result</a:t>
            </a:r>
            <a:endParaRPr lang="zh-CN" altLang="en-US" sz="60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569197" y="15718862"/>
            <a:ext cx="8410175" cy="1015663"/>
          </a:xfrm>
          <a:prstGeom prst="rect">
            <a:avLst/>
          </a:prstGeom>
          <a:noFill/>
        </p:spPr>
        <p:txBody>
          <a:bodyPr wrap="square" rtlCol="0">
            <a:spAutoFit/>
          </a:bodyPr>
          <a:lstStyle/>
          <a:p>
            <a:r>
              <a:rPr lang="en-US" altLang="zh-CN" sz="6000" dirty="0">
                <a:latin typeface="微软雅黑" panose="020B0503020204020204" pitchFamily="34" charset="-122"/>
                <a:ea typeface="微软雅黑" panose="020B0503020204020204" pitchFamily="34" charset="-122"/>
              </a:rPr>
              <a:t>Method</a:t>
            </a:r>
            <a:endParaRPr lang="zh-CN" altLang="en-US" sz="6000" dirty="0">
              <a:latin typeface="微软雅黑" panose="020B0503020204020204" pitchFamily="34" charset="-122"/>
              <a:ea typeface="微软雅黑" panose="020B0503020204020204" pitchFamily="34" charset="-122"/>
            </a:endParaRPr>
          </a:p>
        </p:txBody>
      </p:sp>
      <p:sp>
        <p:nvSpPr>
          <p:cNvPr id="23" name="矩形 22"/>
          <p:cNvSpPr/>
          <p:nvPr/>
        </p:nvSpPr>
        <p:spPr>
          <a:xfrm>
            <a:off x="21765030" y="23252834"/>
            <a:ext cx="21435608" cy="367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The results demonstrated distinct spatiotemporal patterns of activity in the left IFG that were specifically associated with syntactic and semantic processing. Indicating that this region was differentiated into distinct circuits that independently processed syntactic and semantic information in their corresponding time courses, offering strong evidence for the universality theory of syntactic processes. Our findings revealed that syntactic and semantic processes were implemented as a heterogeneous mix of modules at distributed circuits without clustering into distinct subregions in the left IFG. This may represent a more general principle of neural organization for the brain regions with highly heterogeneous functions. Our findings are essential to advance the understanding of the universality and specificity of neural mechanisms and neural decoding underlying human language.</a:t>
            </a:r>
            <a:endParaRPr lang="zh-CN" altLang="en-US" sz="3200" dirty="0">
              <a:solidFill>
                <a:schemeClr val="tx1"/>
              </a:solidFill>
            </a:endParaRPr>
          </a:p>
        </p:txBody>
      </p:sp>
      <p:sp>
        <p:nvSpPr>
          <p:cNvPr id="24" name="矩形 23"/>
          <p:cNvSpPr/>
          <p:nvPr/>
        </p:nvSpPr>
        <p:spPr>
          <a:xfrm>
            <a:off x="1322306" y="6360069"/>
            <a:ext cx="19449840" cy="4976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One prominent linguistic theory proposed by Noam Chomsky and many others assumes that the syntactic computational system is a core component of human language, which generates internal representations and maps them into the sensory-motor (phonological) and conceptual-intentional (semantic) systems. This theory has led to a long-standing tradition of distinguishing specialized modular center for syntactic processing from other linguistic components in the brain. In contrast to the modularity view, there is growing evidence showing that both syntactic and semantic processing activates a frontal-temporal network including IFG and middle/superior temporal areas, but none of these areas is strictly syntax- or semantic-specific, leading to a different position that the processing of syntactic and semantic information is highly integrated, rather than according to regionally dedicated modules. In line with the neuroimaging evidence, aphasia research also reveals that patients with syntactic deficits do not have a common lesion in the brain. </a:t>
            </a:r>
            <a:endParaRPr lang="zh-CN" altLang="en-US" sz="3200" dirty="0">
              <a:solidFill>
                <a:schemeClr val="tx1"/>
              </a:solidFill>
            </a:endParaRPr>
          </a:p>
        </p:txBody>
      </p:sp>
      <p:sp>
        <p:nvSpPr>
          <p:cNvPr id="26" name="矩形 25"/>
          <p:cNvSpPr/>
          <p:nvPr/>
        </p:nvSpPr>
        <p:spPr>
          <a:xfrm>
            <a:off x="1322306" y="12797904"/>
            <a:ext cx="19449840" cy="2321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To test weather the human brain process the syntax and semantics component independently or non-independently on spatial and temporal aspect. Or the human brain instantiates the modularity of syntax at a finer scale, such that syntactic and semantic processes may be implemented by different subnetworks of cells distributed within the critical language region such as IFG. Yet the dissociations at the finer scale cannot be reliably differentiated with traditional functional imaging techniques.</a:t>
            </a:r>
            <a:endParaRPr lang="zh-CN" altLang="en-US" sz="3200" dirty="0">
              <a:solidFill>
                <a:schemeClr val="tx1"/>
              </a:solidFill>
            </a:endParaRPr>
          </a:p>
        </p:txBody>
      </p:sp>
      <p:sp>
        <p:nvSpPr>
          <p:cNvPr id="28" name="矩形 27"/>
          <p:cNvSpPr/>
          <p:nvPr/>
        </p:nvSpPr>
        <p:spPr>
          <a:xfrm>
            <a:off x="1322306" y="16947538"/>
            <a:ext cx="8017435" cy="548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We used high-density electrocorticography (ECoG) and examined whether syntactic and semantic processes could be dissociated in the left IFG. 10 native Mandarin-speaking participants (right-handed, six females; 19-50 years of age) undergoing awake brain mapping were recorded using two 128-electrode grids, which were located on the surface of the exposed cortex, while participants processed Chinese sentences and determined whether the presented written sentences were correct.</a:t>
            </a:r>
            <a:endParaRPr lang="zh-CN" altLang="en-US" sz="3200" dirty="0">
              <a:solidFill>
                <a:schemeClr val="tx1"/>
              </a:solidFill>
            </a:endParaRPr>
          </a:p>
        </p:txBody>
      </p:sp>
      <p:sp>
        <p:nvSpPr>
          <p:cNvPr id="29" name="圆角矩形 28"/>
          <p:cNvSpPr/>
          <p:nvPr/>
        </p:nvSpPr>
        <p:spPr>
          <a:xfrm>
            <a:off x="21765029" y="5196695"/>
            <a:ext cx="10454124" cy="7977478"/>
          </a:xfrm>
          <a:prstGeom prst="roundRect">
            <a:avLst>
              <a:gd name="adj" fmla="val 925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3" name="圆角矩形 32"/>
          <p:cNvSpPr/>
          <p:nvPr/>
        </p:nvSpPr>
        <p:spPr>
          <a:xfrm>
            <a:off x="32433524" y="5196695"/>
            <a:ext cx="10454124" cy="7977478"/>
          </a:xfrm>
          <a:prstGeom prst="roundRect">
            <a:avLst>
              <a:gd name="adj" fmla="val 925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4" name="圆角矩形 33"/>
          <p:cNvSpPr/>
          <p:nvPr/>
        </p:nvSpPr>
        <p:spPr>
          <a:xfrm>
            <a:off x="21703430" y="13795698"/>
            <a:ext cx="10454124" cy="7977478"/>
          </a:xfrm>
          <a:prstGeom prst="roundRect">
            <a:avLst>
              <a:gd name="adj" fmla="val 925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5" name="圆角矩形 34"/>
          <p:cNvSpPr/>
          <p:nvPr/>
        </p:nvSpPr>
        <p:spPr>
          <a:xfrm>
            <a:off x="32371925" y="13795698"/>
            <a:ext cx="10454124" cy="7977478"/>
          </a:xfrm>
          <a:prstGeom prst="roundRect">
            <a:avLst>
              <a:gd name="adj" fmla="val 925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6" name="矩形 35"/>
          <p:cNvSpPr/>
          <p:nvPr/>
        </p:nvSpPr>
        <p:spPr>
          <a:xfrm>
            <a:off x="22819512" y="12013356"/>
            <a:ext cx="8596660" cy="1090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Fig.1 Linguistic responding electrodes at IFG</a:t>
            </a:r>
            <a:endParaRPr lang="zh-CN" altLang="en-US" sz="3200" dirty="0">
              <a:solidFill>
                <a:schemeClr val="tx1"/>
              </a:solidFill>
            </a:endParaRPr>
          </a:p>
        </p:txBody>
      </p:sp>
      <p:sp>
        <p:nvSpPr>
          <p:cNvPr id="37" name="矩形 36"/>
          <p:cNvSpPr/>
          <p:nvPr/>
        </p:nvSpPr>
        <p:spPr>
          <a:xfrm>
            <a:off x="33362256" y="12013355"/>
            <a:ext cx="8596660" cy="1090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Fig. 2 High-gamma discriminated conditions and representative electrodes</a:t>
            </a:r>
            <a:endParaRPr lang="zh-CN" altLang="en-US" sz="3200" dirty="0">
              <a:solidFill>
                <a:schemeClr val="tx1"/>
              </a:solidFill>
            </a:endParaRPr>
          </a:p>
        </p:txBody>
      </p:sp>
      <p:sp>
        <p:nvSpPr>
          <p:cNvPr id="38" name="矩形 37"/>
          <p:cNvSpPr/>
          <p:nvPr/>
        </p:nvSpPr>
        <p:spPr>
          <a:xfrm>
            <a:off x="22632162" y="20477531"/>
            <a:ext cx="8596660" cy="1090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Fig.3 Electrodes separation by F-value of electrodes to each violation condition and Venn diagram</a:t>
            </a:r>
            <a:endParaRPr lang="zh-CN" altLang="en-US" sz="3200" dirty="0">
              <a:solidFill>
                <a:schemeClr val="tx1"/>
              </a:solidFill>
            </a:endParaRPr>
          </a:p>
        </p:txBody>
      </p:sp>
      <p:sp>
        <p:nvSpPr>
          <p:cNvPr id="39" name="矩形 38"/>
          <p:cNvSpPr/>
          <p:nvPr/>
        </p:nvSpPr>
        <p:spPr>
          <a:xfrm>
            <a:off x="33362256" y="20477531"/>
            <a:ext cx="8596660" cy="1090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Fig.4 Temporal dissociation, onset, and peak delay of all responding electrodes</a:t>
            </a:r>
            <a:endParaRPr lang="zh-CN" altLang="en-US" sz="3200" dirty="0">
              <a:solidFill>
                <a:schemeClr val="tx1"/>
              </a:solidFill>
            </a:endParaRPr>
          </a:p>
        </p:txBody>
      </p:sp>
      <p:sp>
        <p:nvSpPr>
          <p:cNvPr id="41" name="矩形 40"/>
          <p:cNvSpPr/>
          <p:nvPr/>
        </p:nvSpPr>
        <p:spPr>
          <a:xfrm>
            <a:off x="569197" y="30432837"/>
            <a:ext cx="20202949" cy="1203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2400" dirty="0">
                <a:solidFill>
                  <a:schemeClr val="tx1"/>
                </a:solidFill>
              </a:rPr>
              <a:t>Acknowledgement: This work was supported by Institute of Brain-Intelligence Technology of </a:t>
            </a:r>
            <a:r>
              <a:rPr lang="en-US" altLang="zh-CN" sz="2400" dirty="0" err="1">
                <a:solidFill>
                  <a:schemeClr val="tx1"/>
                </a:solidFill>
              </a:rPr>
              <a:t>Zhangjiang</a:t>
            </a:r>
            <a:r>
              <a:rPr lang="en-US" altLang="zh-CN" sz="2400" dirty="0">
                <a:solidFill>
                  <a:schemeClr val="tx1"/>
                </a:solidFill>
              </a:rPr>
              <a:t> Lab (ZJ2018-ZD-012), Shanghai Municipal Science and Technology Major Project (No.2018SHZDZX01), Shanghai </a:t>
            </a:r>
            <a:r>
              <a:rPr lang="en-US" altLang="zh-CN" sz="2400" dirty="0" err="1">
                <a:solidFill>
                  <a:schemeClr val="tx1"/>
                </a:solidFill>
              </a:rPr>
              <a:t>Shenkang</a:t>
            </a:r>
            <a:r>
              <a:rPr lang="en-US" altLang="zh-CN" sz="2400" dirty="0">
                <a:solidFill>
                  <a:schemeClr val="tx1"/>
                </a:solidFill>
              </a:rPr>
              <a:t> Hospital Development Center (SHDC12018114), Shanghai Rising-Star Program (No. 19QA1401700) and Shanghai Young Talents Program (No. 2017YQ014).</a:t>
            </a:r>
            <a:endParaRPr lang="zh-CN" altLang="en-US" sz="2400" dirty="0">
              <a:solidFill>
                <a:schemeClr val="tx1"/>
              </a:solidFill>
            </a:endParaRPr>
          </a:p>
        </p:txBody>
      </p:sp>
      <p:pic>
        <p:nvPicPr>
          <p:cNvPr id="6" name="Picture 5">
            <a:extLst>
              <a:ext uri="{FF2B5EF4-FFF2-40B4-BE49-F238E27FC236}">
                <a16:creationId xmlns:a16="http://schemas.microsoft.com/office/drawing/2014/main" id="{8972F92F-C266-1248-BAB5-764B8653175A}"/>
              </a:ext>
            </a:extLst>
          </p:cNvPr>
          <p:cNvPicPr>
            <a:picLocks noChangeAspect="1"/>
          </p:cNvPicPr>
          <p:nvPr/>
        </p:nvPicPr>
        <p:blipFill>
          <a:blip r:embed="rId4"/>
          <a:stretch>
            <a:fillRect/>
          </a:stretch>
        </p:blipFill>
        <p:spPr>
          <a:xfrm>
            <a:off x="23229819" y="5818840"/>
            <a:ext cx="7401343" cy="5712785"/>
          </a:xfrm>
          <a:prstGeom prst="rect">
            <a:avLst/>
          </a:prstGeom>
        </p:spPr>
      </p:pic>
      <p:pic>
        <p:nvPicPr>
          <p:cNvPr id="12" name="Picture 11">
            <a:extLst>
              <a:ext uri="{FF2B5EF4-FFF2-40B4-BE49-F238E27FC236}">
                <a16:creationId xmlns:a16="http://schemas.microsoft.com/office/drawing/2014/main" id="{0E259D49-AA7A-EA45-9A91-C9A38C4F3382}"/>
              </a:ext>
            </a:extLst>
          </p:cNvPr>
          <p:cNvPicPr>
            <a:picLocks noChangeAspect="1"/>
          </p:cNvPicPr>
          <p:nvPr/>
        </p:nvPicPr>
        <p:blipFill>
          <a:blip r:embed="rId5"/>
          <a:stretch>
            <a:fillRect/>
          </a:stretch>
        </p:blipFill>
        <p:spPr>
          <a:xfrm>
            <a:off x="23943317" y="14198520"/>
            <a:ext cx="5974349" cy="5984143"/>
          </a:xfrm>
          <a:prstGeom prst="rect">
            <a:avLst/>
          </a:prstGeom>
        </p:spPr>
      </p:pic>
      <p:pic>
        <p:nvPicPr>
          <p:cNvPr id="13" name="Picture 12">
            <a:extLst>
              <a:ext uri="{FF2B5EF4-FFF2-40B4-BE49-F238E27FC236}">
                <a16:creationId xmlns:a16="http://schemas.microsoft.com/office/drawing/2014/main" id="{ECB13F06-8A4D-AB41-99CA-19734CDB211D}"/>
              </a:ext>
            </a:extLst>
          </p:cNvPr>
          <p:cNvPicPr>
            <a:picLocks noChangeAspect="1"/>
          </p:cNvPicPr>
          <p:nvPr/>
        </p:nvPicPr>
        <p:blipFill>
          <a:blip r:embed="rId6"/>
          <a:stretch>
            <a:fillRect/>
          </a:stretch>
        </p:blipFill>
        <p:spPr>
          <a:xfrm>
            <a:off x="34601154" y="14198520"/>
            <a:ext cx="5984143" cy="5984143"/>
          </a:xfrm>
          <a:prstGeom prst="rect">
            <a:avLst/>
          </a:prstGeom>
        </p:spPr>
      </p:pic>
      <p:pic>
        <p:nvPicPr>
          <p:cNvPr id="15" name="Picture 14">
            <a:extLst>
              <a:ext uri="{FF2B5EF4-FFF2-40B4-BE49-F238E27FC236}">
                <a16:creationId xmlns:a16="http://schemas.microsoft.com/office/drawing/2014/main" id="{509D1F71-A0D4-D641-B678-3E2320A0997E}"/>
              </a:ext>
            </a:extLst>
          </p:cNvPr>
          <p:cNvPicPr>
            <a:picLocks noChangeAspect="1"/>
          </p:cNvPicPr>
          <p:nvPr/>
        </p:nvPicPr>
        <p:blipFill>
          <a:blip r:embed="rId7"/>
          <a:stretch>
            <a:fillRect/>
          </a:stretch>
        </p:blipFill>
        <p:spPr>
          <a:xfrm>
            <a:off x="34220787" y="5360818"/>
            <a:ext cx="6756400" cy="6769100"/>
          </a:xfrm>
          <a:prstGeom prst="rect">
            <a:avLst/>
          </a:prstGeom>
        </p:spPr>
      </p:pic>
      <p:pic>
        <p:nvPicPr>
          <p:cNvPr id="16" name="Picture 15">
            <a:extLst>
              <a:ext uri="{FF2B5EF4-FFF2-40B4-BE49-F238E27FC236}">
                <a16:creationId xmlns:a16="http://schemas.microsoft.com/office/drawing/2014/main" id="{5FAC7C0E-5C08-804B-9DCA-E89443AE5295}"/>
              </a:ext>
            </a:extLst>
          </p:cNvPr>
          <p:cNvPicPr>
            <a:picLocks noChangeAspect="1"/>
          </p:cNvPicPr>
          <p:nvPr/>
        </p:nvPicPr>
        <p:blipFill>
          <a:blip r:embed="rId8"/>
          <a:stretch>
            <a:fillRect/>
          </a:stretch>
        </p:blipFill>
        <p:spPr>
          <a:xfrm>
            <a:off x="9339741" y="16947538"/>
            <a:ext cx="10185400" cy="5168900"/>
          </a:xfrm>
          <a:prstGeom prst="rect">
            <a:avLst/>
          </a:prstGeom>
        </p:spPr>
      </p:pic>
      <p:sp>
        <p:nvSpPr>
          <p:cNvPr id="43" name="矩形 25">
            <a:extLst>
              <a:ext uri="{FF2B5EF4-FFF2-40B4-BE49-F238E27FC236}">
                <a16:creationId xmlns:a16="http://schemas.microsoft.com/office/drawing/2014/main" id="{C7E92EC7-3437-444C-99B6-885DEBAD58D1}"/>
              </a:ext>
            </a:extLst>
          </p:cNvPr>
          <p:cNvSpPr/>
          <p:nvPr/>
        </p:nvSpPr>
        <p:spPr>
          <a:xfrm>
            <a:off x="1322306" y="24000847"/>
            <a:ext cx="19449840" cy="5857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3200" dirty="0">
                <a:solidFill>
                  <a:schemeClr val="tx1"/>
                </a:solidFill>
              </a:rPr>
              <a:t>1. Most of the electrodes showing enhanced activities to linguistic stimuli were located in the IFG.</a:t>
            </a:r>
          </a:p>
          <a:p>
            <a:r>
              <a:rPr lang="en-US" altLang="zh-CN" sz="3200" dirty="0">
                <a:solidFill>
                  <a:schemeClr val="tx1"/>
                </a:solidFill>
              </a:rPr>
              <a:t>2. High-gamma components (&gt;70Hz) discriminated conditions with the highest accuracy and event-related potentials were more prominent at high gamma band. Representative electrodes further verified that the manipulation of semantic or syntactic caused enhanced neural activities.</a:t>
            </a:r>
          </a:p>
          <a:p>
            <a:r>
              <a:rPr lang="en-US" altLang="zh-CN" sz="3200" dirty="0">
                <a:solidFill>
                  <a:schemeClr val="tx1"/>
                </a:solidFill>
              </a:rPr>
              <a:t>3. Most of the electrodes (49/58) strongly responded to only one type of violation. For the electrodes responding to the combined violation condition (COM), 78.3% of them also showed enhanced activity to the syntactic violation (SYN-P), but only 26.1% of them responded to the semantic violation (SEM), which may indicate a functional primacy of syntactic analysis. The neural responses to syntactic processing were spatially separated from semantic processing and non-linguistic processing at the single electrode level but not at a larger scale.</a:t>
            </a:r>
          </a:p>
          <a:p>
            <a:r>
              <a:rPr lang="en-US" altLang="zh-CN" sz="3200" dirty="0">
                <a:solidFill>
                  <a:schemeClr val="tx1"/>
                </a:solidFill>
              </a:rPr>
              <a:t>4. The SYN-P (onset:113 ms and peak: 480 ms) occurred earlier than SEM (122 ms and 524 ms) and SYN-C (283 ms and 579 ms) in terms of both onset and peak of the response.</a:t>
            </a:r>
            <a:endParaRPr lang="zh-CN" altLang="en-US" sz="3200" dirty="0">
              <a:solidFill>
                <a:schemeClr val="tx1"/>
              </a:solidFill>
            </a:endParaRPr>
          </a:p>
        </p:txBody>
      </p:sp>
      <p:sp>
        <p:nvSpPr>
          <p:cNvPr id="45" name="矩形 22">
            <a:extLst>
              <a:ext uri="{FF2B5EF4-FFF2-40B4-BE49-F238E27FC236}">
                <a16:creationId xmlns:a16="http://schemas.microsoft.com/office/drawing/2014/main" id="{4532FB4D-5CEE-1341-A932-F3B0C5143AF8}"/>
              </a:ext>
            </a:extLst>
          </p:cNvPr>
          <p:cNvSpPr/>
          <p:nvPr/>
        </p:nvSpPr>
        <p:spPr>
          <a:xfrm>
            <a:off x="21765030" y="27334483"/>
            <a:ext cx="21435608" cy="367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zh-CN" sz="2400" dirty="0">
                <a:solidFill>
                  <a:schemeClr val="tx1"/>
                </a:solidFill>
              </a:rPr>
              <a:t>Pinker, S. Rules of language. Science 253, 530-535 (1991).</a:t>
            </a:r>
          </a:p>
          <a:p>
            <a:r>
              <a:rPr lang="en-US" altLang="zh-CN" sz="2400" dirty="0" err="1">
                <a:solidFill>
                  <a:schemeClr val="tx1"/>
                </a:solidFill>
              </a:rPr>
              <a:t>Dapretto</a:t>
            </a:r>
            <a:r>
              <a:rPr lang="en-US" altLang="zh-CN" sz="2400" dirty="0">
                <a:solidFill>
                  <a:schemeClr val="tx1"/>
                </a:solidFill>
              </a:rPr>
              <a:t>, M. &amp; </a:t>
            </a:r>
            <a:r>
              <a:rPr lang="en-US" altLang="zh-CN" sz="2400" dirty="0" err="1">
                <a:solidFill>
                  <a:schemeClr val="tx1"/>
                </a:solidFill>
              </a:rPr>
              <a:t>Bookheimer</a:t>
            </a:r>
            <a:r>
              <a:rPr lang="en-US" altLang="zh-CN" sz="2400" dirty="0">
                <a:solidFill>
                  <a:schemeClr val="tx1"/>
                </a:solidFill>
              </a:rPr>
              <a:t>, S. Y. Form and Content: Dissociating Syntax and Semantics in Sentence Comprehension. Neuron 24, 427-432 (1999).</a:t>
            </a:r>
          </a:p>
          <a:p>
            <a:r>
              <a:rPr lang="en-US" altLang="zh-CN" sz="2400" dirty="0" err="1">
                <a:solidFill>
                  <a:schemeClr val="tx1"/>
                </a:solidFill>
              </a:rPr>
              <a:t>Friederici</a:t>
            </a:r>
            <a:r>
              <a:rPr lang="en-US" altLang="zh-CN" sz="2400" dirty="0">
                <a:solidFill>
                  <a:schemeClr val="tx1"/>
                </a:solidFill>
              </a:rPr>
              <a:t>, A. D., Chomsky, N., Berwick, R. C., Moro, A. &amp; </a:t>
            </a:r>
            <a:r>
              <a:rPr lang="en-US" altLang="zh-CN" sz="2400" dirty="0" err="1">
                <a:solidFill>
                  <a:schemeClr val="tx1"/>
                </a:solidFill>
              </a:rPr>
              <a:t>Bolhuis</a:t>
            </a:r>
            <a:r>
              <a:rPr lang="en-US" altLang="zh-CN" sz="2400" dirty="0">
                <a:solidFill>
                  <a:schemeClr val="tx1"/>
                </a:solidFill>
              </a:rPr>
              <a:t>, J. J. Language, mind and brain. Nature Human Behaviour 1, 713-722 (2017).</a:t>
            </a:r>
          </a:p>
          <a:p>
            <a:r>
              <a:rPr lang="en-US" altLang="zh-CN" sz="2400" dirty="0" err="1">
                <a:solidFill>
                  <a:schemeClr val="tx1"/>
                </a:solidFill>
              </a:rPr>
              <a:t>Pylkkänen</a:t>
            </a:r>
            <a:r>
              <a:rPr lang="en-US" altLang="zh-CN" sz="2400" dirty="0">
                <a:solidFill>
                  <a:schemeClr val="tx1"/>
                </a:solidFill>
              </a:rPr>
              <a:t>, L. The neural basis of combinatory syntax and semantics. Science 366, 62-66 (2019).</a:t>
            </a:r>
          </a:p>
          <a:p>
            <a:r>
              <a:rPr lang="en-US" altLang="zh-CN" sz="2400" dirty="0" err="1">
                <a:solidFill>
                  <a:schemeClr val="tx1"/>
                </a:solidFill>
              </a:rPr>
              <a:t>Hagoort</a:t>
            </a:r>
            <a:r>
              <a:rPr lang="en-US" altLang="zh-CN" sz="2400" dirty="0">
                <a:solidFill>
                  <a:schemeClr val="tx1"/>
                </a:solidFill>
              </a:rPr>
              <a:t>, P. The core and beyond in the language-ready brain. </a:t>
            </a:r>
            <a:r>
              <a:rPr lang="en-US" altLang="zh-CN" sz="2400" dirty="0" err="1">
                <a:solidFill>
                  <a:schemeClr val="tx1"/>
                </a:solidFill>
              </a:rPr>
              <a:t>Neurosci</a:t>
            </a:r>
            <a:r>
              <a:rPr lang="en-US" altLang="zh-CN" sz="2400" dirty="0">
                <a:solidFill>
                  <a:schemeClr val="tx1"/>
                </a:solidFill>
              </a:rPr>
              <a:t>. </a:t>
            </a:r>
            <a:r>
              <a:rPr lang="en-US" altLang="zh-CN" sz="2400" dirty="0" err="1">
                <a:solidFill>
                  <a:schemeClr val="tx1"/>
                </a:solidFill>
              </a:rPr>
              <a:t>Biobehav</a:t>
            </a:r>
            <a:r>
              <a:rPr lang="en-US" altLang="zh-CN" sz="2400" dirty="0">
                <a:solidFill>
                  <a:schemeClr val="tx1"/>
                </a:solidFill>
              </a:rPr>
              <a:t>. Rev. 81, 194-204 (2017).</a:t>
            </a:r>
          </a:p>
          <a:p>
            <a:r>
              <a:rPr lang="en-US" altLang="zh-CN" sz="2400" dirty="0" err="1">
                <a:solidFill>
                  <a:schemeClr val="tx1"/>
                </a:solidFill>
              </a:rPr>
              <a:t>Dronkers</a:t>
            </a:r>
            <a:r>
              <a:rPr lang="en-US" altLang="zh-CN" sz="2400" dirty="0">
                <a:solidFill>
                  <a:schemeClr val="tx1"/>
                </a:solidFill>
              </a:rPr>
              <a:t>, N. F. A new brain region for coordinating speech articulation. Nature 384, 159-161, doi:10.1038/384159a0 (1996).</a:t>
            </a:r>
          </a:p>
          <a:p>
            <a:r>
              <a:rPr lang="en-US" altLang="zh-CN" sz="2400" dirty="0" err="1">
                <a:solidFill>
                  <a:schemeClr val="tx1"/>
                </a:solidFill>
              </a:rPr>
              <a:t>Embick</a:t>
            </a:r>
            <a:r>
              <a:rPr lang="en-US" altLang="zh-CN" sz="2400" dirty="0">
                <a:solidFill>
                  <a:schemeClr val="tx1"/>
                </a:solidFill>
              </a:rPr>
              <a:t>, D., Marantz, A., Miyashita, Y., </a:t>
            </a:r>
            <a:r>
              <a:rPr lang="en-US" altLang="zh-CN" sz="2400" dirty="0" err="1">
                <a:solidFill>
                  <a:schemeClr val="tx1"/>
                </a:solidFill>
              </a:rPr>
              <a:t>Oneil</a:t>
            </a:r>
            <a:r>
              <a:rPr lang="en-US" altLang="zh-CN" sz="2400" dirty="0">
                <a:solidFill>
                  <a:schemeClr val="tx1"/>
                </a:solidFill>
              </a:rPr>
              <a:t>, W. &amp; Sakai, K. L. A syntactic specialization for Broca's area. Proc. Natl. Acad. Sci. U. S. A. 97, 6150-6154 (2000). </a:t>
            </a:r>
          </a:p>
          <a:p>
            <a:r>
              <a:rPr lang="en-US" altLang="zh-CN" sz="2400" dirty="0">
                <a:solidFill>
                  <a:schemeClr val="tx1"/>
                </a:solidFill>
              </a:rPr>
              <a:t>Glaser, Y. G., Martin, R. C., Van Dyke, J. A., Hamilton, A. C. &amp; Tan, Y. Neural basis of semantic and syntactic interference in sentence comprehension. Brain Lang. 126, 314-326 (2013).</a:t>
            </a:r>
          </a:p>
          <a:p>
            <a:r>
              <a:rPr lang="en-US" altLang="zh-CN" sz="2400" dirty="0" err="1">
                <a:solidFill>
                  <a:schemeClr val="tx1"/>
                </a:solidFill>
              </a:rPr>
              <a:t>Anumanchipalli</a:t>
            </a:r>
            <a:r>
              <a:rPr lang="en-US" altLang="zh-CN" sz="2400" dirty="0">
                <a:solidFill>
                  <a:schemeClr val="tx1"/>
                </a:solidFill>
              </a:rPr>
              <a:t>, G. K., </a:t>
            </a:r>
            <a:r>
              <a:rPr lang="en-US" altLang="zh-CN" sz="2400" dirty="0" err="1">
                <a:solidFill>
                  <a:schemeClr val="tx1"/>
                </a:solidFill>
              </a:rPr>
              <a:t>Chartier</a:t>
            </a:r>
            <a:r>
              <a:rPr lang="en-US" altLang="zh-CN" sz="2400" dirty="0">
                <a:solidFill>
                  <a:schemeClr val="tx1"/>
                </a:solidFill>
              </a:rPr>
              <a:t>, J. &amp; Chang, E. F. Speech synthesis from neural decoding of spoken sentences. Nature 568, 493-498, doi:10.1038/s41586-019-1119-1 (2019).</a:t>
            </a:r>
          </a:p>
        </p:txBody>
      </p:sp>
    </p:spTree>
    <p:extLst>
      <p:ext uri="{BB962C8B-B14F-4D97-AF65-F5344CB8AC3E}">
        <p14:creationId xmlns:p14="http://schemas.microsoft.com/office/powerpoint/2010/main" val="419216472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1665</TotalTime>
  <Words>1091</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等线</vt:lpstr>
      <vt:lpstr>微软雅黑</vt:lpstr>
      <vt:lpstr>Arial</vt:lpstr>
      <vt:lpstr>Calibri</vt:lpstr>
      <vt:lpstr>Calibri Light</vt:lpstr>
      <vt:lpstr>Office 主题​​</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Shouyan Wang</dc:creator>
  <cp:lastModifiedBy>Yanming Zhu</cp:lastModifiedBy>
  <cp:revision>39</cp:revision>
  <dcterms:created xsi:type="dcterms:W3CDTF">2020-12-06T05:00:09Z</dcterms:created>
  <dcterms:modified xsi:type="dcterms:W3CDTF">2021-01-05T02:55:58Z</dcterms:modified>
</cp:coreProperties>
</file>